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56" r:id="rId4"/>
    <p:sldId id="263" r:id="rId5"/>
    <p:sldId id="264" r:id="rId6"/>
    <p:sldId id="298" r:id="rId7"/>
    <p:sldId id="266" r:id="rId8"/>
    <p:sldId id="270" r:id="rId9"/>
    <p:sldId id="273" r:id="rId10"/>
    <p:sldId id="274" r:id="rId11"/>
    <p:sldId id="276" r:id="rId12"/>
    <p:sldId id="272" r:id="rId13"/>
    <p:sldId id="271" r:id="rId14"/>
    <p:sldId id="278" r:id="rId15"/>
    <p:sldId id="280" r:id="rId16"/>
    <p:sldId id="279" r:id="rId17"/>
    <p:sldId id="281" r:id="rId18"/>
    <p:sldId id="285" r:id="rId19"/>
    <p:sldId id="282" r:id="rId20"/>
    <p:sldId id="299" r:id="rId21"/>
    <p:sldId id="289" r:id="rId22"/>
    <p:sldId id="290" r:id="rId23"/>
    <p:sldId id="294"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CC"/>
    <a:srgbClr val="008000"/>
    <a:srgbClr val="FF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91" d="100"/>
          <a:sy n="91" d="100"/>
        </p:scale>
        <p:origin x="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6912-5520-4738-857B-95C804E6324A}" type="datetimeFigureOut">
              <a:rPr lang="en-US" smtClean="0"/>
              <a:t>11/24/18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D21EB-A267-4A40-993A-ECDC6FE07532}" type="slidenum">
              <a:rPr lang="en-US" smtClean="0"/>
              <a:t>‹#›</a:t>
            </a:fld>
            <a:endParaRPr lang="en-US"/>
          </a:p>
        </p:txBody>
      </p:sp>
    </p:spTree>
    <p:extLst>
      <p:ext uri="{BB962C8B-B14F-4D97-AF65-F5344CB8AC3E}">
        <p14:creationId xmlns:p14="http://schemas.microsoft.com/office/powerpoint/2010/main" val="370750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D0BC18-0774-7342-A58E-1C044A6BC1A4}"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253557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C0B217-091A-F045-87EF-4C16A8DDB8B2}"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39902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98336-07A9-1644-AA8B-0AEB6121802A}"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59896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3CFFEF-F1E0-2449-8678-BD7FDCFB4437}"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350488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02EB2-6F44-C44F-AC55-FEEBA8795129}"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366215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A992F-842E-E249-BD8B-13F75F1C6B1B}"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1641655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01BD4-8A20-9340-B43D-72B324B5E561}" type="datetime1">
              <a:rPr lang="en-US" smtClean="0"/>
              <a:t>11/24/18</a:t>
            </a:fld>
            <a:endParaRPr lang="en-US"/>
          </a:p>
        </p:txBody>
      </p:sp>
      <p:sp>
        <p:nvSpPr>
          <p:cNvPr id="6" name="Footer Placeholder 5"/>
          <p:cNvSpPr>
            <a:spLocks noGrp="1"/>
          </p:cNvSpPr>
          <p:nvPr>
            <p:ph type="ftr" sz="quarter" idx="11"/>
          </p:nvPr>
        </p:nvSpPr>
        <p:spPr/>
        <p:txBody>
          <a:bodyPr/>
          <a:lstStyle/>
          <a:p>
            <a:r>
              <a:rPr lang="en-US"/>
              <a:t>Mufti Aziz Ur Rehman</a:t>
            </a:r>
          </a:p>
        </p:txBody>
      </p:sp>
      <p:sp>
        <p:nvSpPr>
          <p:cNvPr id="7" name="Slide Number Placeholder 6"/>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2063523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80CC7-6A2A-7942-AA03-795E8B025AF2}" type="datetime1">
              <a:rPr lang="en-US" smtClean="0"/>
              <a:t>11/24/18</a:t>
            </a:fld>
            <a:endParaRPr lang="en-US"/>
          </a:p>
        </p:txBody>
      </p:sp>
      <p:sp>
        <p:nvSpPr>
          <p:cNvPr id="8" name="Footer Placeholder 7"/>
          <p:cNvSpPr>
            <a:spLocks noGrp="1"/>
          </p:cNvSpPr>
          <p:nvPr>
            <p:ph type="ftr" sz="quarter" idx="11"/>
          </p:nvPr>
        </p:nvSpPr>
        <p:spPr/>
        <p:txBody>
          <a:bodyPr/>
          <a:lstStyle/>
          <a:p>
            <a:r>
              <a:rPr lang="en-US"/>
              <a:t>Mufti Aziz Ur Rehman</a:t>
            </a:r>
          </a:p>
        </p:txBody>
      </p:sp>
      <p:sp>
        <p:nvSpPr>
          <p:cNvPr id="9" name="Slide Number Placeholder 8"/>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300429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7984E4-1503-2C4E-854A-63DD68FD56A2}" type="datetime1">
              <a:rPr lang="en-US" smtClean="0"/>
              <a:t>11/24/18</a:t>
            </a:fld>
            <a:endParaRPr lang="en-US"/>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255287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65860-04EE-674B-BB1A-7CD09F3CA1FD}" type="datetime1">
              <a:rPr lang="en-US" smtClean="0"/>
              <a:t>11/24/18</a:t>
            </a:fld>
            <a:endParaRPr lang="en-US"/>
          </a:p>
        </p:txBody>
      </p:sp>
      <p:sp>
        <p:nvSpPr>
          <p:cNvPr id="3" name="Footer Placeholder 2"/>
          <p:cNvSpPr>
            <a:spLocks noGrp="1"/>
          </p:cNvSpPr>
          <p:nvPr>
            <p:ph type="ftr" sz="quarter" idx="11"/>
          </p:nvPr>
        </p:nvSpPr>
        <p:spPr/>
        <p:txBody>
          <a:bodyPr/>
          <a:lstStyle/>
          <a:p>
            <a:r>
              <a:rPr lang="en-US"/>
              <a:t>Mufti Aziz Ur Rehman</a:t>
            </a:r>
          </a:p>
        </p:txBody>
      </p:sp>
      <p:sp>
        <p:nvSpPr>
          <p:cNvPr id="4" name="Slide Number Placeholder 3"/>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128010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E59F6-FF30-184D-92D2-0C5EB6327847}" type="datetime1">
              <a:rPr lang="en-US" smtClean="0"/>
              <a:t>11/24/18</a:t>
            </a:fld>
            <a:endParaRPr lang="en-US"/>
          </a:p>
        </p:txBody>
      </p:sp>
      <p:sp>
        <p:nvSpPr>
          <p:cNvPr id="6" name="Footer Placeholder 5"/>
          <p:cNvSpPr>
            <a:spLocks noGrp="1"/>
          </p:cNvSpPr>
          <p:nvPr>
            <p:ph type="ftr" sz="quarter" idx="11"/>
          </p:nvPr>
        </p:nvSpPr>
        <p:spPr/>
        <p:txBody>
          <a:bodyPr/>
          <a:lstStyle/>
          <a:p>
            <a:r>
              <a:rPr lang="en-US"/>
              <a:t>Mufti Aziz Ur Rehman</a:t>
            </a:r>
          </a:p>
        </p:txBody>
      </p:sp>
      <p:sp>
        <p:nvSpPr>
          <p:cNvPr id="7" name="Slide Number Placeholder 6"/>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144878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A3A1E7-7651-4D44-A0A1-990545FC8EBB}"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814890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72BA0-2ABA-7741-B42E-527C738E4209}" type="datetime1">
              <a:rPr lang="en-US" smtClean="0"/>
              <a:t>11/24/18</a:t>
            </a:fld>
            <a:endParaRPr lang="en-US"/>
          </a:p>
        </p:txBody>
      </p:sp>
      <p:sp>
        <p:nvSpPr>
          <p:cNvPr id="6" name="Footer Placeholder 5"/>
          <p:cNvSpPr>
            <a:spLocks noGrp="1"/>
          </p:cNvSpPr>
          <p:nvPr>
            <p:ph type="ftr" sz="quarter" idx="11"/>
          </p:nvPr>
        </p:nvSpPr>
        <p:spPr/>
        <p:txBody>
          <a:bodyPr/>
          <a:lstStyle/>
          <a:p>
            <a:r>
              <a:rPr lang="en-US"/>
              <a:t>Mufti Aziz Ur Rehman</a:t>
            </a:r>
          </a:p>
        </p:txBody>
      </p:sp>
      <p:sp>
        <p:nvSpPr>
          <p:cNvPr id="7" name="Slide Number Placeholder 6"/>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35321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A3A65-CD3C-6545-B48A-4A5506846F98}"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36051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87A6A-7C36-E645-A379-124974EBDDDF}"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113647A-D224-4710-85FA-0717A9E81203}" type="slidenum">
              <a:rPr lang="en-US" smtClean="0"/>
              <a:t>‹#›</a:t>
            </a:fld>
            <a:endParaRPr lang="en-US"/>
          </a:p>
        </p:txBody>
      </p:sp>
    </p:spTree>
    <p:extLst>
      <p:ext uri="{BB962C8B-B14F-4D97-AF65-F5344CB8AC3E}">
        <p14:creationId xmlns:p14="http://schemas.microsoft.com/office/powerpoint/2010/main" val="1210018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EB351D-5C1F-824B-86B1-D0FA7FE80BC9}" type="datetime1">
              <a:rPr lang="en-US" smtClean="0"/>
              <a:t>11/24/18</a:t>
            </a:fld>
            <a:endParaRPr lang="en-GB"/>
          </a:p>
        </p:txBody>
      </p:sp>
      <p:sp>
        <p:nvSpPr>
          <p:cNvPr id="5" name="Footer Placeholder 4"/>
          <p:cNvSpPr>
            <a:spLocks noGrp="1"/>
          </p:cNvSpPr>
          <p:nvPr>
            <p:ph type="ftr" sz="quarter" idx="11"/>
          </p:nvPr>
        </p:nvSpPr>
        <p:spPr/>
        <p:txBody>
          <a:bodyPr/>
          <a:lstStyle/>
          <a:p>
            <a:r>
              <a:rPr lang="en-GB" dirty="0"/>
              <a:t>Mufti Aziz Ur Rehman</a:t>
            </a:r>
          </a:p>
        </p:txBody>
      </p:sp>
      <p:sp>
        <p:nvSpPr>
          <p:cNvPr id="6" name="Slide Number Placeholder 5"/>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129785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AA7E1-AFB7-484C-8F99-6E63379EF9DC}" type="datetime1">
              <a:rPr lang="en-US" smtClean="0"/>
              <a:t>11/24/18</a:t>
            </a:fld>
            <a:endParaRPr lang="en-GB"/>
          </a:p>
        </p:txBody>
      </p:sp>
      <p:sp>
        <p:nvSpPr>
          <p:cNvPr id="5" name="Footer Placeholder 4"/>
          <p:cNvSpPr>
            <a:spLocks noGrp="1"/>
          </p:cNvSpPr>
          <p:nvPr>
            <p:ph type="ftr" sz="quarter" idx="11"/>
          </p:nvPr>
        </p:nvSpPr>
        <p:spPr/>
        <p:txBody>
          <a:bodyPr/>
          <a:lstStyle/>
          <a:p>
            <a:r>
              <a:rPr lang="en-GB" dirty="0"/>
              <a:t>Mufti Aziz Ur Rehman</a:t>
            </a:r>
          </a:p>
        </p:txBody>
      </p:sp>
      <p:sp>
        <p:nvSpPr>
          <p:cNvPr id="6" name="Slide Number Placeholder 5"/>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1727798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2E4E5-7F96-1F4D-8EA0-206F52E2E3A4}" type="datetime1">
              <a:rPr lang="en-US" smtClean="0"/>
              <a:t>11/24/18</a:t>
            </a:fld>
            <a:endParaRPr lang="en-GB"/>
          </a:p>
        </p:txBody>
      </p:sp>
      <p:sp>
        <p:nvSpPr>
          <p:cNvPr id="5" name="Footer Placeholder 4"/>
          <p:cNvSpPr>
            <a:spLocks noGrp="1"/>
          </p:cNvSpPr>
          <p:nvPr>
            <p:ph type="ftr" sz="quarter" idx="11"/>
          </p:nvPr>
        </p:nvSpPr>
        <p:spPr/>
        <p:txBody>
          <a:bodyPr/>
          <a:lstStyle/>
          <a:p>
            <a:r>
              <a:rPr lang="en-GB" dirty="0"/>
              <a:t>Mufti Aziz Ur Rehman</a:t>
            </a:r>
          </a:p>
        </p:txBody>
      </p:sp>
      <p:sp>
        <p:nvSpPr>
          <p:cNvPr id="6" name="Slide Number Placeholder 5"/>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1544214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4CC416-36C6-AE4B-A21F-FD7F30837C2B}" type="datetime1">
              <a:rPr lang="en-US" smtClean="0"/>
              <a:t>11/24/18</a:t>
            </a:fld>
            <a:endParaRPr lang="en-GB"/>
          </a:p>
        </p:txBody>
      </p:sp>
      <p:sp>
        <p:nvSpPr>
          <p:cNvPr id="6" name="Footer Placeholder 5"/>
          <p:cNvSpPr>
            <a:spLocks noGrp="1"/>
          </p:cNvSpPr>
          <p:nvPr>
            <p:ph type="ftr" sz="quarter" idx="11"/>
          </p:nvPr>
        </p:nvSpPr>
        <p:spPr/>
        <p:txBody>
          <a:bodyPr/>
          <a:lstStyle/>
          <a:p>
            <a:r>
              <a:rPr lang="en-GB" dirty="0"/>
              <a:t>Mufti Aziz Ur Rehman</a:t>
            </a:r>
          </a:p>
        </p:txBody>
      </p:sp>
      <p:sp>
        <p:nvSpPr>
          <p:cNvPr id="7" name="Slide Number Placeholder 6"/>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764577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791F95-A63C-D542-A072-50814610F49E}" type="datetime1">
              <a:rPr lang="en-US" smtClean="0"/>
              <a:t>11/24/18</a:t>
            </a:fld>
            <a:endParaRPr lang="en-GB"/>
          </a:p>
        </p:txBody>
      </p:sp>
      <p:sp>
        <p:nvSpPr>
          <p:cNvPr id="8" name="Footer Placeholder 7"/>
          <p:cNvSpPr>
            <a:spLocks noGrp="1"/>
          </p:cNvSpPr>
          <p:nvPr>
            <p:ph type="ftr" sz="quarter" idx="11"/>
          </p:nvPr>
        </p:nvSpPr>
        <p:spPr/>
        <p:txBody>
          <a:bodyPr/>
          <a:lstStyle/>
          <a:p>
            <a:r>
              <a:rPr lang="en-GB" dirty="0"/>
              <a:t>Mufti Aziz Ur Rehman</a:t>
            </a:r>
          </a:p>
        </p:txBody>
      </p:sp>
      <p:sp>
        <p:nvSpPr>
          <p:cNvPr id="9" name="Slide Number Placeholder 8"/>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34493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37916D-ADF8-EE43-89DD-ADB2768E8B75}" type="datetime1">
              <a:rPr lang="en-US" smtClean="0"/>
              <a:t>11/24/18</a:t>
            </a:fld>
            <a:endParaRPr lang="en-GB"/>
          </a:p>
        </p:txBody>
      </p:sp>
      <p:sp>
        <p:nvSpPr>
          <p:cNvPr id="4" name="Footer Placeholder 3"/>
          <p:cNvSpPr>
            <a:spLocks noGrp="1"/>
          </p:cNvSpPr>
          <p:nvPr>
            <p:ph type="ftr" sz="quarter" idx="11"/>
          </p:nvPr>
        </p:nvSpPr>
        <p:spPr/>
        <p:txBody>
          <a:bodyPr/>
          <a:lstStyle/>
          <a:p>
            <a:r>
              <a:rPr lang="en-GB" dirty="0"/>
              <a:t>Mufti Aziz Ur Rehman</a:t>
            </a:r>
          </a:p>
        </p:txBody>
      </p:sp>
      <p:sp>
        <p:nvSpPr>
          <p:cNvPr id="5" name="Slide Number Placeholder 4"/>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168790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0969C-0675-614B-9542-A79FDDFB891F}" type="datetime1">
              <a:rPr lang="en-US" smtClean="0"/>
              <a:t>11/24/18</a:t>
            </a:fld>
            <a:endParaRPr lang="en-GB"/>
          </a:p>
        </p:txBody>
      </p:sp>
      <p:sp>
        <p:nvSpPr>
          <p:cNvPr id="3" name="Footer Placeholder 2"/>
          <p:cNvSpPr>
            <a:spLocks noGrp="1"/>
          </p:cNvSpPr>
          <p:nvPr>
            <p:ph type="ftr" sz="quarter" idx="11"/>
          </p:nvPr>
        </p:nvSpPr>
        <p:spPr/>
        <p:txBody>
          <a:bodyPr/>
          <a:lstStyle/>
          <a:p>
            <a:r>
              <a:rPr lang="en-GB" dirty="0"/>
              <a:t>Mufti Aziz Ur Rehman</a:t>
            </a:r>
          </a:p>
        </p:txBody>
      </p:sp>
      <p:sp>
        <p:nvSpPr>
          <p:cNvPr id="4" name="Slide Number Placeholder 3"/>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265544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B4F3AA-C03E-654D-8299-5BCFDB1F2C76}" type="datetime1">
              <a:rPr lang="en-US" smtClean="0"/>
              <a:t>11/24/18</a:t>
            </a:fld>
            <a:endParaRPr lang="en-US"/>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393304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7810C-D17A-9546-AF87-D190FF25028D}" type="datetime1">
              <a:rPr lang="en-US" smtClean="0"/>
              <a:t>11/24/18</a:t>
            </a:fld>
            <a:endParaRPr lang="en-GB"/>
          </a:p>
        </p:txBody>
      </p:sp>
      <p:sp>
        <p:nvSpPr>
          <p:cNvPr id="6" name="Footer Placeholder 5"/>
          <p:cNvSpPr>
            <a:spLocks noGrp="1"/>
          </p:cNvSpPr>
          <p:nvPr>
            <p:ph type="ftr" sz="quarter" idx="11"/>
          </p:nvPr>
        </p:nvSpPr>
        <p:spPr/>
        <p:txBody>
          <a:bodyPr/>
          <a:lstStyle/>
          <a:p>
            <a:r>
              <a:rPr lang="en-GB" dirty="0"/>
              <a:t>Mufti Aziz Ur Rehman</a:t>
            </a:r>
          </a:p>
        </p:txBody>
      </p:sp>
      <p:sp>
        <p:nvSpPr>
          <p:cNvPr id="7" name="Slide Number Placeholder 6"/>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205240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87630D-50BC-7547-9FEF-41C0913C8BD1}" type="datetime1">
              <a:rPr lang="en-US" smtClean="0"/>
              <a:t>11/24/18</a:t>
            </a:fld>
            <a:endParaRPr lang="en-GB"/>
          </a:p>
        </p:txBody>
      </p:sp>
      <p:sp>
        <p:nvSpPr>
          <p:cNvPr id="6" name="Footer Placeholder 5"/>
          <p:cNvSpPr>
            <a:spLocks noGrp="1"/>
          </p:cNvSpPr>
          <p:nvPr>
            <p:ph type="ftr" sz="quarter" idx="11"/>
          </p:nvPr>
        </p:nvSpPr>
        <p:spPr/>
        <p:txBody>
          <a:bodyPr/>
          <a:lstStyle/>
          <a:p>
            <a:r>
              <a:rPr lang="en-GB" dirty="0"/>
              <a:t>Mufti Aziz Ur Rehman</a:t>
            </a:r>
          </a:p>
        </p:txBody>
      </p:sp>
      <p:sp>
        <p:nvSpPr>
          <p:cNvPr id="7" name="Slide Number Placeholder 6"/>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1955020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71CB7D-9824-A24D-8BF0-114E22A60778}" type="datetime1">
              <a:rPr lang="en-US" smtClean="0"/>
              <a:t>11/24/18</a:t>
            </a:fld>
            <a:endParaRPr lang="en-GB"/>
          </a:p>
        </p:txBody>
      </p:sp>
      <p:sp>
        <p:nvSpPr>
          <p:cNvPr id="5" name="Footer Placeholder 4"/>
          <p:cNvSpPr>
            <a:spLocks noGrp="1"/>
          </p:cNvSpPr>
          <p:nvPr>
            <p:ph type="ftr" sz="quarter" idx="11"/>
          </p:nvPr>
        </p:nvSpPr>
        <p:spPr/>
        <p:txBody>
          <a:bodyPr/>
          <a:lstStyle/>
          <a:p>
            <a:r>
              <a:rPr lang="en-GB" dirty="0"/>
              <a:t>Mufti Aziz Ur Rehman</a:t>
            </a:r>
          </a:p>
        </p:txBody>
      </p:sp>
      <p:sp>
        <p:nvSpPr>
          <p:cNvPr id="6" name="Slide Number Placeholder 5"/>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2891707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978AEE-E224-CD49-A5B0-80C1FD44D1CC}" type="datetime1">
              <a:rPr lang="en-US" smtClean="0"/>
              <a:t>11/24/18</a:t>
            </a:fld>
            <a:endParaRPr lang="en-GB"/>
          </a:p>
        </p:txBody>
      </p:sp>
      <p:sp>
        <p:nvSpPr>
          <p:cNvPr id="5" name="Footer Placeholder 4"/>
          <p:cNvSpPr>
            <a:spLocks noGrp="1"/>
          </p:cNvSpPr>
          <p:nvPr>
            <p:ph type="ftr" sz="quarter" idx="11"/>
          </p:nvPr>
        </p:nvSpPr>
        <p:spPr/>
        <p:txBody>
          <a:bodyPr/>
          <a:lstStyle/>
          <a:p>
            <a:r>
              <a:rPr lang="en-GB" dirty="0"/>
              <a:t>Mufti Aziz Ur Rehman</a:t>
            </a:r>
          </a:p>
        </p:txBody>
      </p:sp>
      <p:sp>
        <p:nvSpPr>
          <p:cNvPr id="6" name="Slide Number Placeholder 5"/>
          <p:cNvSpPr>
            <a:spLocks noGrp="1"/>
          </p:cNvSpPr>
          <p:nvPr>
            <p:ph type="sldNum" sz="quarter" idx="12"/>
          </p:nvPr>
        </p:nvSpPr>
        <p:spPr/>
        <p:txBody>
          <a:bodyPr/>
          <a:lstStyle/>
          <a:p>
            <a:fld id="{7DF0DFA0-E170-461E-99FB-B584AFEB5AA9}" type="slidenum">
              <a:rPr lang="en-GB" smtClean="0"/>
              <a:pPr/>
              <a:t>‹#›</a:t>
            </a:fld>
            <a:endParaRPr lang="en-GB"/>
          </a:p>
        </p:txBody>
      </p:sp>
    </p:spTree>
    <p:extLst>
      <p:ext uri="{BB962C8B-B14F-4D97-AF65-F5344CB8AC3E}">
        <p14:creationId xmlns:p14="http://schemas.microsoft.com/office/powerpoint/2010/main" val="153956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9E0E16-6EE0-0C48-962A-BE8541EF2407}" type="datetime1">
              <a:rPr lang="en-US" smtClean="0"/>
              <a:t>11/24/18</a:t>
            </a:fld>
            <a:endParaRPr lang="en-US"/>
          </a:p>
        </p:txBody>
      </p:sp>
      <p:sp>
        <p:nvSpPr>
          <p:cNvPr id="6" name="Footer Placeholder 5"/>
          <p:cNvSpPr>
            <a:spLocks noGrp="1"/>
          </p:cNvSpPr>
          <p:nvPr>
            <p:ph type="ftr" sz="quarter" idx="11"/>
          </p:nvPr>
        </p:nvSpPr>
        <p:spPr/>
        <p:txBody>
          <a:bodyPr/>
          <a:lstStyle/>
          <a:p>
            <a:r>
              <a:rPr lang="en-US"/>
              <a:t>Mufti Aziz Ur Rehman</a:t>
            </a:r>
          </a:p>
        </p:txBody>
      </p:sp>
      <p:sp>
        <p:nvSpPr>
          <p:cNvPr id="7" name="Slide Number Placeholder 6"/>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4916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6F9AA7-EFBB-8A47-8B43-45B43D604829}" type="datetime1">
              <a:rPr lang="en-US" smtClean="0"/>
              <a:t>11/24/18</a:t>
            </a:fld>
            <a:endParaRPr lang="en-US"/>
          </a:p>
        </p:txBody>
      </p:sp>
      <p:sp>
        <p:nvSpPr>
          <p:cNvPr id="8" name="Footer Placeholder 7"/>
          <p:cNvSpPr>
            <a:spLocks noGrp="1"/>
          </p:cNvSpPr>
          <p:nvPr>
            <p:ph type="ftr" sz="quarter" idx="11"/>
          </p:nvPr>
        </p:nvSpPr>
        <p:spPr/>
        <p:txBody>
          <a:bodyPr/>
          <a:lstStyle/>
          <a:p>
            <a:r>
              <a:rPr lang="en-US"/>
              <a:t>Mufti Aziz Ur Rehman</a:t>
            </a:r>
          </a:p>
        </p:txBody>
      </p:sp>
      <p:sp>
        <p:nvSpPr>
          <p:cNvPr id="9" name="Slide Number Placeholder 8"/>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164862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4A9C8-0EE6-064B-9985-69BBA3430812}" type="datetime1">
              <a:rPr lang="en-US" smtClean="0"/>
              <a:t>11/24/18</a:t>
            </a:fld>
            <a:endParaRPr lang="en-US"/>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215000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F7A3-027F-DC47-A6B6-13729E8AB5A2}" type="datetime1">
              <a:rPr lang="en-US" smtClean="0"/>
              <a:t>11/24/18</a:t>
            </a:fld>
            <a:endParaRPr lang="en-US"/>
          </a:p>
        </p:txBody>
      </p:sp>
      <p:sp>
        <p:nvSpPr>
          <p:cNvPr id="3" name="Footer Placeholder 2"/>
          <p:cNvSpPr>
            <a:spLocks noGrp="1"/>
          </p:cNvSpPr>
          <p:nvPr>
            <p:ph type="ftr" sz="quarter" idx="11"/>
          </p:nvPr>
        </p:nvSpPr>
        <p:spPr/>
        <p:txBody>
          <a:bodyPr/>
          <a:lstStyle/>
          <a:p>
            <a:r>
              <a:rPr lang="en-US"/>
              <a:t>Mufti Aziz Ur Rehman</a:t>
            </a:r>
          </a:p>
        </p:txBody>
      </p:sp>
      <p:sp>
        <p:nvSpPr>
          <p:cNvPr id="4" name="Slide Number Placeholder 3"/>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292216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CA38A2-63E6-7447-8F7C-8F4559BCF3D2}" type="datetime1">
              <a:rPr lang="en-US" smtClean="0"/>
              <a:t>11/24/18</a:t>
            </a:fld>
            <a:endParaRPr lang="en-US"/>
          </a:p>
        </p:txBody>
      </p:sp>
      <p:sp>
        <p:nvSpPr>
          <p:cNvPr id="6" name="Footer Placeholder 5"/>
          <p:cNvSpPr>
            <a:spLocks noGrp="1"/>
          </p:cNvSpPr>
          <p:nvPr>
            <p:ph type="ftr" sz="quarter" idx="11"/>
          </p:nvPr>
        </p:nvSpPr>
        <p:spPr/>
        <p:txBody>
          <a:bodyPr/>
          <a:lstStyle/>
          <a:p>
            <a:r>
              <a:rPr lang="en-US"/>
              <a:t>Mufti Aziz Ur Rehman</a:t>
            </a:r>
          </a:p>
        </p:txBody>
      </p:sp>
      <p:sp>
        <p:nvSpPr>
          <p:cNvPr id="7" name="Slide Number Placeholder 6"/>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183848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BCF255-C404-7348-9089-7E6A702D746B}" type="datetime1">
              <a:rPr lang="en-US" smtClean="0"/>
              <a:t>11/24/18</a:t>
            </a:fld>
            <a:endParaRPr lang="en-US"/>
          </a:p>
        </p:txBody>
      </p:sp>
      <p:sp>
        <p:nvSpPr>
          <p:cNvPr id="6" name="Footer Placeholder 5"/>
          <p:cNvSpPr>
            <a:spLocks noGrp="1"/>
          </p:cNvSpPr>
          <p:nvPr>
            <p:ph type="ftr" sz="quarter" idx="11"/>
          </p:nvPr>
        </p:nvSpPr>
        <p:spPr/>
        <p:txBody>
          <a:bodyPr/>
          <a:lstStyle/>
          <a:p>
            <a:r>
              <a:rPr lang="en-US"/>
              <a:t>Mufti Aziz Ur Rehman</a:t>
            </a:r>
          </a:p>
        </p:txBody>
      </p:sp>
      <p:sp>
        <p:nvSpPr>
          <p:cNvPr id="7" name="Slide Number Placeholder 6"/>
          <p:cNvSpPr>
            <a:spLocks noGrp="1"/>
          </p:cNvSpPr>
          <p:nvPr>
            <p:ph type="sldNum" sz="quarter" idx="12"/>
          </p:nvPr>
        </p:nvSpPr>
        <p:spPr/>
        <p:txBody>
          <a:bodyPr/>
          <a:lstStyle/>
          <a:p>
            <a:fld id="{D3FCAAFE-5534-4CF9-983C-307EA9D50C76}" type="slidenum">
              <a:rPr lang="en-US" smtClean="0"/>
              <a:t>‹#›</a:t>
            </a:fld>
            <a:endParaRPr lang="en-US"/>
          </a:p>
        </p:txBody>
      </p:sp>
    </p:spTree>
    <p:extLst>
      <p:ext uri="{BB962C8B-B14F-4D97-AF65-F5344CB8AC3E}">
        <p14:creationId xmlns:p14="http://schemas.microsoft.com/office/powerpoint/2010/main" val="40731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F579F-7CBE-514F-BD02-D8644C62DAD1}" type="datetime1">
              <a:rPr lang="en-US" smtClean="0"/>
              <a:t>11/24/18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Mufti Aziz Ur Rehman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CAAFE-5534-4CF9-983C-307EA9D50C76}" type="slidenum">
              <a:rPr lang="en-US" smtClean="0"/>
              <a:t>‹#›</a:t>
            </a:fld>
            <a:endParaRPr lang="en-US"/>
          </a:p>
        </p:txBody>
      </p:sp>
    </p:spTree>
    <p:extLst>
      <p:ext uri="{BB962C8B-B14F-4D97-AF65-F5344CB8AC3E}">
        <p14:creationId xmlns:p14="http://schemas.microsoft.com/office/powerpoint/2010/main" val="21882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D281-36AD-C64D-9607-3A08BBB6B22D}" type="datetime1">
              <a:rPr lang="en-US" smtClean="0"/>
              <a:t>11/24/18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Mufti Aziz Ur Rehman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3647A-D224-4710-85FA-0717A9E81203}" type="slidenum">
              <a:rPr lang="en-US" smtClean="0"/>
              <a:t>‹#›</a:t>
            </a:fld>
            <a:endParaRPr lang="en-US"/>
          </a:p>
        </p:txBody>
      </p:sp>
    </p:spTree>
    <p:extLst>
      <p:ext uri="{BB962C8B-B14F-4D97-AF65-F5344CB8AC3E}">
        <p14:creationId xmlns:p14="http://schemas.microsoft.com/office/powerpoint/2010/main" val="1807426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EED5E-2DDF-9845-9B58-6D349657176F}" type="datetime1">
              <a:rPr lang="en-US" smtClean="0"/>
              <a:t>11/24/18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Mufti Aziz Ur Rehman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0DFA0-E170-461E-99FB-B584AFEB5AA9}" type="slidenum">
              <a:rPr lang="en-GB" smtClean="0"/>
              <a:pPr/>
              <a:t>‹#›</a:t>
            </a:fld>
            <a:endParaRPr lang="en-GB"/>
          </a:p>
        </p:txBody>
      </p:sp>
    </p:spTree>
    <p:extLst>
      <p:ext uri="{BB962C8B-B14F-4D97-AF65-F5344CB8AC3E}">
        <p14:creationId xmlns:p14="http://schemas.microsoft.com/office/powerpoint/2010/main" val="1722847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FCAAFE-5534-4CF9-983C-307EA9D50C76}" type="slidenum">
              <a:rPr lang="en-US" smtClean="0"/>
              <a:t>1</a:t>
            </a:fld>
            <a:endParaRPr lang="en-US"/>
          </a:p>
        </p:txBody>
      </p:sp>
      <p:pic>
        <p:nvPicPr>
          <p:cNvPr id="8" name="Content Placeholder 3">
            <a:extLst>
              <a:ext uri="{FF2B5EF4-FFF2-40B4-BE49-F238E27FC236}">
                <a16:creationId xmlns:a16="http://schemas.microsoft.com/office/drawing/2014/main" id="{8D2330A1-F037-0D4E-8223-532A6B24C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7607"/>
            <a:ext cx="3581401" cy="4030394"/>
          </a:xfrm>
          <a:prstGeom prst="rect">
            <a:avLst/>
          </a:prstGeom>
          <a:ln>
            <a:noFill/>
          </a:ln>
          <a:effectLst>
            <a:softEdge rad="112500"/>
          </a:effectLst>
        </p:spPr>
      </p:pic>
      <p:sp>
        <p:nvSpPr>
          <p:cNvPr id="9" name="Rounded Rectangle 8">
            <a:extLst>
              <a:ext uri="{FF2B5EF4-FFF2-40B4-BE49-F238E27FC236}">
                <a16:creationId xmlns:a16="http://schemas.microsoft.com/office/drawing/2014/main" id="{6FEDF397-55F1-3B4C-8B37-2D48537B23FB}"/>
              </a:ext>
            </a:extLst>
          </p:cNvPr>
          <p:cNvSpPr/>
          <p:nvPr/>
        </p:nvSpPr>
        <p:spPr>
          <a:xfrm>
            <a:off x="3698282" y="2926081"/>
            <a:ext cx="8313183" cy="3795394"/>
          </a:xfrm>
          <a:prstGeom prst="roundRect">
            <a:avLst/>
          </a:prstGeom>
          <a:solidFill>
            <a:srgbClr val="7030A0"/>
          </a:solidFill>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effectLst>
                  <a:glow rad="228600">
                    <a:schemeClr val="accent2">
                      <a:satMod val="175000"/>
                      <a:alpha val="40000"/>
                    </a:schemeClr>
                  </a:glow>
                </a:effectLst>
                <a:latin typeface="Freestyle Script" panose="030804020302050B0404" pitchFamily="66" charset="0"/>
              </a:rPr>
              <a:t>Mufti Aziz Ur Rehman</a:t>
            </a:r>
            <a:endParaRPr lang="en-US" sz="6000" dirty="0">
              <a:effectLst>
                <a:glow rad="228600">
                  <a:schemeClr val="accent2">
                    <a:satMod val="175000"/>
                    <a:alpha val="40000"/>
                  </a:schemeClr>
                </a:glow>
              </a:effectLst>
              <a:latin typeface="Aparajita" panose="020B0604020202020204" pitchFamily="34" charset="0"/>
              <a:cs typeface="Aparajita" panose="020B0604020202020204" pitchFamily="34" charset="0"/>
            </a:endParaRPr>
          </a:p>
          <a:p>
            <a:r>
              <a:rPr lang="en-US" sz="6000" dirty="0">
                <a:effectLst>
                  <a:glow rad="228600">
                    <a:schemeClr val="accent2">
                      <a:satMod val="175000"/>
                      <a:alpha val="40000"/>
                    </a:schemeClr>
                  </a:glow>
                </a:effectLst>
                <a:latin typeface="Aparajita" panose="020B0604020202020204" pitchFamily="34" charset="0"/>
                <a:cs typeface="Aparajita" panose="020B0604020202020204" pitchFamily="34" charset="0"/>
              </a:rPr>
              <a:t>Islamic Scholar and Consultant</a:t>
            </a:r>
          </a:p>
        </p:txBody>
      </p:sp>
      <p:pic>
        <p:nvPicPr>
          <p:cNvPr id="7" name="Picture 6">
            <a:extLst>
              <a:ext uri="{FF2B5EF4-FFF2-40B4-BE49-F238E27FC236}">
                <a16:creationId xmlns:a16="http://schemas.microsoft.com/office/drawing/2014/main" id="{0426681A-D130-6447-A2A1-7DB69C95DEF7}"/>
              </a:ext>
            </a:extLst>
          </p:cNvPr>
          <p:cNvPicPr>
            <a:picLocks noChangeAspect="1"/>
          </p:cNvPicPr>
          <p:nvPr/>
        </p:nvPicPr>
        <p:blipFill rotWithShape="1">
          <a:blip r:embed="rId3"/>
          <a:srcRect l="10159" r="7240" b="73250"/>
          <a:stretch/>
        </p:blipFill>
        <p:spPr>
          <a:xfrm>
            <a:off x="152400" y="115412"/>
            <a:ext cx="11887201" cy="2712194"/>
          </a:xfrm>
          <a:prstGeom prst="rect">
            <a:avLst/>
          </a:prstGeom>
        </p:spPr>
      </p:pic>
      <p:sp>
        <p:nvSpPr>
          <p:cNvPr id="2" name="Footer Placeholder 1">
            <a:extLst>
              <a:ext uri="{FF2B5EF4-FFF2-40B4-BE49-F238E27FC236}">
                <a16:creationId xmlns:a16="http://schemas.microsoft.com/office/drawing/2014/main" id="{2C905875-6758-B448-ACDC-84050F858A2C}"/>
              </a:ext>
            </a:extLst>
          </p:cNvPr>
          <p:cNvSpPr>
            <a:spLocks noGrp="1"/>
          </p:cNvSpPr>
          <p:nvPr>
            <p:ph type="ftr" sz="quarter" idx="11"/>
          </p:nvPr>
        </p:nvSpPr>
        <p:spPr/>
        <p:txBody>
          <a:bodyPr/>
          <a:lstStyle/>
          <a:p>
            <a:r>
              <a:rPr lang="en-US"/>
              <a:t>Mufti Aziz Ur Rehman</a:t>
            </a:r>
          </a:p>
        </p:txBody>
      </p:sp>
    </p:spTree>
    <p:extLst>
      <p:ext uri="{BB962C8B-B14F-4D97-AF65-F5344CB8AC3E}">
        <p14:creationId xmlns:p14="http://schemas.microsoft.com/office/powerpoint/2010/main" val="414879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5880" r="12747" b="13805"/>
          <a:stretch/>
        </p:blipFill>
        <p:spPr>
          <a:xfrm>
            <a:off x="-41564" y="13852"/>
            <a:ext cx="12233564" cy="6844147"/>
          </a:xfrm>
          <a:prstGeom prst="rect">
            <a:avLst/>
          </a:prstGeom>
        </p:spPr>
      </p:pic>
      <p:sp>
        <p:nvSpPr>
          <p:cNvPr id="3" name="Content Placeholder 2"/>
          <p:cNvSpPr>
            <a:spLocks noGrp="1"/>
          </p:cNvSpPr>
          <p:nvPr>
            <p:ph idx="1"/>
          </p:nvPr>
        </p:nvSpPr>
        <p:spPr>
          <a:xfrm>
            <a:off x="5880297" y="5173506"/>
            <a:ext cx="6119446" cy="1463675"/>
          </a:xfrm>
          <a:solidFill>
            <a:srgbClr val="C00000"/>
          </a:solidFill>
        </p:spPr>
        <p:txBody>
          <a:bodyPr anchor="ctr">
            <a:noAutofit/>
          </a:bodyPr>
          <a:lstStyle/>
          <a:p>
            <a:pPr marL="0" indent="0">
              <a:buNone/>
            </a:pPr>
            <a:r>
              <a:rPr lang="en-US" sz="11500" dirty="0">
                <a:solidFill>
                  <a:schemeClr val="bg1"/>
                </a:solidFill>
                <a:latin typeface="Arial Black" panose="020B0A04020102020204" pitchFamily="34" charset="0"/>
              </a:rPr>
              <a:t>Houses</a:t>
            </a:r>
          </a:p>
        </p:txBody>
      </p:sp>
      <p:sp>
        <p:nvSpPr>
          <p:cNvPr id="4" name="Footer Placeholder 3"/>
          <p:cNvSpPr>
            <a:spLocks noGrp="1"/>
          </p:cNvSpPr>
          <p:nvPr>
            <p:ph type="ftr" sz="quarter" idx="11"/>
          </p:nvPr>
        </p:nvSpPr>
        <p:spPr>
          <a:xfrm>
            <a:off x="2528453" y="6384060"/>
            <a:ext cx="4114800" cy="365125"/>
          </a:xfrm>
        </p:spPr>
        <p:txBody>
          <a:bodyPr/>
          <a:lstStyle/>
          <a:p>
            <a:r>
              <a:rPr lang="en-US" dirty="0"/>
              <a:t>Mufti Aziz Ur Rehman</a:t>
            </a:r>
          </a:p>
        </p:txBody>
      </p:sp>
      <p:sp>
        <p:nvSpPr>
          <p:cNvPr id="5" name="Slide Number Placeholder 4"/>
          <p:cNvSpPr>
            <a:spLocks noGrp="1"/>
          </p:cNvSpPr>
          <p:nvPr>
            <p:ph type="sldNum" sz="quarter" idx="12"/>
          </p:nvPr>
        </p:nvSpPr>
        <p:spPr>
          <a:xfrm>
            <a:off x="8610600" y="6425625"/>
            <a:ext cx="2743200" cy="365125"/>
          </a:xfrm>
        </p:spPr>
        <p:txBody>
          <a:bodyPr/>
          <a:lstStyle/>
          <a:p>
            <a:fld id="{D3FCAAFE-5534-4CF9-983C-307EA9D50C76}" type="slidenum">
              <a:rPr lang="en-US" smtClean="0"/>
              <a:t>10</a:t>
            </a:fld>
            <a:endParaRPr lang="en-US" dirty="0"/>
          </a:p>
        </p:txBody>
      </p:sp>
    </p:spTree>
    <p:extLst>
      <p:ext uri="{BB962C8B-B14F-4D97-AF65-F5344CB8AC3E}">
        <p14:creationId xmlns:p14="http://schemas.microsoft.com/office/powerpoint/2010/main" val="23771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34677" y="303591"/>
            <a:ext cx="5735590" cy="3035354"/>
          </a:xfrm>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ur-PK"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abic Typesetting" panose="03020402040406030203" pitchFamily="66" charset="-78"/>
                <a:cs typeface="Arabic Typesetting" panose="03020402040406030203" pitchFamily="66" charset="-78"/>
              </a:rPr>
              <a:t>كَلَّا ۖ بَل لَّا تُكْرِمُونَ الْيَتِيمَ </a:t>
            </a:r>
            <a:r>
              <a:rPr lang="ur-PK"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abic Typesetting" panose="03020402040406030203" pitchFamily="66" charset="-78"/>
                <a:cs typeface="Arabic Typesetting" panose="03020402040406030203" pitchFamily="66" charset="-78"/>
              </a:rPr>
              <a:t>﴿١٧﴾</a:t>
            </a:r>
            <a:endPar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abic Typesetting" panose="03020402040406030203" pitchFamily="66" charset="-78"/>
              <a:cs typeface="Arabic Typesetting" panose="03020402040406030203" pitchFamily="66" charset="-78"/>
            </a:endParaRPr>
          </a:p>
          <a:p>
            <a:pPr marL="0" indent="0" algn="ctr">
              <a:buNone/>
            </a:pPr>
            <a:endParaRPr lang="en-US" sz="1050" dirty="0"/>
          </a:p>
          <a:p>
            <a:pPr marL="0" indent="0" algn="ctr">
              <a:buNone/>
            </a:pPr>
            <a:r>
              <a:rPr lang="en-US" sz="4000" dirty="0">
                <a:solidFill>
                  <a:srgbClr val="FF33CC"/>
                </a:solidFill>
                <a:latin typeface="Andalus" panose="02020603050405020304" pitchFamily="18" charset="-78"/>
                <a:cs typeface="Andalus" panose="02020603050405020304" pitchFamily="18" charset="-78"/>
              </a:rPr>
              <a:t>But no; you do not treat the orphan honorably,</a:t>
            </a:r>
          </a:p>
          <a:p>
            <a:pPr marL="0" indent="0" algn="ctr">
              <a:buNone/>
            </a:pPr>
            <a:r>
              <a:rPr lang="en-US" sz="2000" dirty="0">
                <a:latin typeface="Andalus" panose="02020603050405020304" pitchFamily="18" charset="-78"/>
                <a:cs typeface="Andalus" panose="02020603050405020304" pitchFamily="18" charset="-78"/>
              </a:rPr>
              <a:t>(Al </a:t>
            </a:r>
            <a:r>
              <a:rPr lang="en-US" sz="2000" dirty="0" err="1">
                <a:latin typeface="Andalus" panose="02020603050405020304" pitchFamily="18" charset="-78"/>
                <a:cs typeface="Andalus" panose="02020603050405020304" pitchFamily="18" charset="-78"/>
              </a:rPr>
              <a:t>Fajar</a:t>
            </a:r>
            <a:r>
              <a:rPr lang="en-US" sz="2000" dirty="0">
                <a:latin typeface="Andalus" panose="02020603050405020304" pitchFamily="18" charset="-78"/>
                <a:cs typeface="Andalus" panose="02020603050405020304" pitchFamily="18" charset="-78"/>
              </a:rPr>
              <a:t> 17)</a:t>
            </a:r>
          </a:p>
        </p:txBody>
      </p:sp>
      <p:sp>
        <p:nvSpPr>
          <p:cNvPr id="4" name="Footer Placeholder 3"/>
          <p:cNvSpPr>
            <a:spLocks noGrp="1"/>
          </p:cNvSpPr>
          <p:nvPr>
            <p:ph type="ftr" sz="quarter" idx="11"/>
          </p:nvPr>
        </p:nvSpPr>
        <p:spPr/>
        <p:txBody>
          <a:bodyPr>
            <a:normAutofit/>
          </a:bodyPr>
          <a:lstStyle/>
          <a:p>
            <a:r>
              <a:rPr lang="en-US"/>
              <a:t>Mufti Aziz Ur Rehman</a:t>
            </a:r>
          </a:p>
        </p:txBody>
      </p:sp>
      <p:sp>
        <p:nvSpPr>
          <p:cNvPr id="5" name="Slide Number Placeholder 4"/>
          <p:cNvSpPr>
            <a:spLocks noGrp="1"/>
          </p:cNvSpPr>
          <p:nvPr>
            <p:ph type="sldNum" sz="quarter" idx="12"/>
          </p:nvPr>
        </p:nvSpPr>
        <p:spPr/>
        <p:txBody>
          <a:bodyPr>
            <a:normAutofit/>
          </a:bodyPr>
          <a:lstStyle/>
          <a:p>
            <a:fld id="{D3FCAAFE-5534-4CF9-983C-307EA9D50C76}" type="slidenum">
              <a:rPr lang="en-US" smtClean="0"/>
              <a:t>11</a:t>
            </a:fld>
            <a:endParaRPr lang="en-US"/>
          </a:p>
        </p:txBody>
      </p:sp>
      <p:pic>
        <p:nvPicPr>
          <p:cNvPr id="7" name="Picture 6"/>
          <p:cNvPicPr>
            <a:picLocks noChangeAspect="1"/>
          </p:cNvPicPr>
          <p:nvPr/>
        </p:nvPicPr>
        <p:blipFill rotWithShape="1">
          <a:blip r:embed="rId2"/>
          <a:srcRect l="12351" t="8869"/>
          <a:stretch/>
        </p:blipFill>
        <p:spPr>
          <a:xfrm>
            <a:off x="284018" y="303590"/>
            <a:ext cx="5832763" cy="6052760"/>
          </a:xfrm>
          <a:prstGeom prst="rect">
            <a:avLst/>
          </a:prstGeom>
        </p:spPr>
      </p:pic>
      <p:pic>
        <p:nvPicPr>
          <p:cNvPr id="2" name="Picture 1"/>
          <p:cNvPicPr>
            <a:picLocks noChangeAspect="1"/>
          </p:cNvPicPr>
          <p:nvPr/>
        </p:nvPicPr>
        <p:blipFill>
          <a:blip r:embed="rId3"/>
          <a:stretch>
            <a:fillRect/>
          </a:stretch>
        </p:blipFill>
        <p:spPr>
          <a:xfrm>
            <a:off x="6151177" y="3338945"/>
            <a:ext cx="5736985" cy="3017405"/>
          </a:xfrm>
          <a:prstGeom prst="rect">
            <a:avLst/>
          </a:prstGeom>
        </p:spPr>
      </p:pic>
      <p:sp>
        <p:nvSpPr>
          <p:cNvPr id="9" name="Rectangle 8">
            <a:extLst>
              <a:ext uri="{FF2B5EF4-FFF2-40B4-BE49-F238E27FC236}">
                <a16:creationId xmlns:a16="http://schemas.microsoft.com/office/drawing/2014/main" id="{89CAABBC-D1A9-5D40-98DF-A38E761E7709}"/>
              </a:ext>
            </a:extLst>
          </p:cNvPr>
          <p:cNvSpPr/>
          <p:nvPr/>
        </p:nvSpPr>
        <p:spPr>
          <a:xfrm>
            <a:off x="321733" y="5487202"/>
            <a:ext cx="5471370" cy="830997"/>
          </a:xfrm>
          <a:prstGeom prst="rect">
            <a:avLst/>
          </a:prstGeom>
        </p:spPr>
        <p:txBody>
          <a:bodyPr wrap="none">
            <a:spAutoFit/>
          </a:bodyPr>
          <a:lstStyle/>
          <a:p>
            <a:r>
              <a:rPr lang="en-US" sz="4800" dirty="0">
                <a:latin typeface="Comic Sans MS" panose="030F0902030302020204" pitchFamily="66" charset="0"/>
              </a:rPr>
              <a:t>You are an Orphan</a:t>
            </a:r>
          </a:p>
        </p:txBody>
      </p:sp>
    </p:spTree>
    <p:extLst>
      <p:ext uri="{BB962C8B-B14F-4D97-AF65-F5344CB8AC3E}">
        <p14:creationId xmlns:p14="http://schemas.microsoft.com/office/powerpoint/2010/main" val="267814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9773" y="260060"/>
            <a:ext cx="11672454" cy="6096289"/>
          </a:xfrm>
        </p:spPr>
        <p:txBody>
          <a:bodyPr anchor="ctr">
            <a:normAutofit fontScale="92500" lnSpcReduction="10000"/>
          </a:bodyPr>
          <a:lstStyle/>
          <a:p>
            <a:pPr marL="0" indent="0" algn="ctr">
              <a:buNone/>
            </a:pPr>
            <a:r>
              <a:rPr lang="en-US" sz="8600" dirty="0">
                <a:solidFill>
                  <a:srgbClr val="FF0066"/>
                </a:solidFill>
                <a:latin typeface="Andalus" panose="02020603050405020304" pitchFamily="18" charset="-78"/>
                <a:cs typeface="Andalus" panose="02020603050405020304" pitchFamily="18" charset="-78"/>
              </a:rPr>
              <a:t>Does the poor need to be poor / remain poor forever?</a:t>
            </a:r>
          </a:p>
          <a:p>
            <a:pPr marL="0" indent="0" algn="ctr">
              <a:buNone/>
            </a:pPr>
            <a:endParaRPr lang="en-US" sz="2600" dirty="0">
              <a:latin typeface="Andalus" panose="02020603050405020304" pitchFamily="18" charset="-78"/>
              <a:cs typeface="Andalus" panose="02020603050405020304" pitchFamily="18" charset="-78"/>
            </a:endParaRPr>
          </a:p>
          <a:p>
            <a:pPr marL="0" indent="0" algn="ctr">
              <a:buNone/>
            </a:pPr>
            <a:r>
              <a:rPr lang="en-US" sz="5200" dirty="0">
                <a:solidFill>
                  <a:srgbClr val="008000"/>
                </a:solidFill>
                <a:latin typeface="Andalus" panose="02020603050405020304" pitchFamily="18" charset="-78"/>
                <a:cs typeface="Andalus" panose="02020603050405020304" pitchFamily="18" charset="-78"/>
              </a:rPr>
              <a:t>That is his personal issue / problem</a:t>
            </a:r>
          </a:p>
          <a:p>
            <a:pPr marL="0" indent="0" algn="ctr">
              <a:buNone/>
            </a:pPr>
            <a:r>
              <a:rPr lang="en-US" sz="5200" dirty="0">
                <a:solidFill>
                  <a:srgbClr val="008000"/>
                </a:solidFill>
                <a:latin typeface="Andalus" panose="02020603050405020304" pitchFamily="18" charset="-78"/>
                <a:cs typeface="Andalus" panose="02020603050405020304" pitchFamily="18" charset="-78"/>
              </a:rPr>
              <a:t>I am not responsible for their problems</a:t>
            </a:r>
          </a:p>
          <a:p>
            <a:pPr marL="0" indent="0" algn="ctr">
              <a:buNone/>
            </a:pPr>
            <a:r>
              <a:rPr lang="en-US" sz="5200" dirty="0">
                <a:solidFill>
                  <a:srgbClr val="008000"/>
                </a:solidFill>
                <a:latin typeface="Andalus" panose="02020603050405020304" pitchFamily="18" charset="-78"/>
                <a:cs typeface="Andalus" panose="02020603050405020304" pitchFamily="18" charset="-78"/>
              </a:rPr>
              <a:t>Privacy, Proudness, Selfishness, Hatred</a:t>
            </a:r>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12</a:t>
            </a:fld>
            <a:endParaRPr lang="en-US"/>
          </a:p>
        </p:txBody>
      </p:sp>
    </p:spTree>
    <p:extLst>
      <p:ext uri="{BB962C8B-B14F-4D97-AF65-F5344CB8AC3E}">
        <p14:creationId xmlns:p14="http://schemas.microsoft.com/office/powerpoint/2010/main" val="417758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55" y="260058"/>
            <a:ext cx="11630891" cy="6217920"/>
          </a:xfrm>
        </p:spPr>
        <p:txBody>
          <a:bodyPr anchor="ctr">
            <a:normAutofit/>
          </a:bodyPr>
          <a:lstStyle/>
          <a:p>
            <a:pPr marL="0" indent="0">
              <a:buNone/>
            </a:pPr>
            <a:r>
              <a:rPr lang="en-US" sz="4000" b="1" dirty="0">
                <a:solidFill>
                  <a:srgbClr val="CC3300"/>
                </a:solidFill>
                <a:latin typeface="Century Gothic" panose="020B0502020202020204" pitchFamily="34" charset="0"/>
                <a:cs typeface="Aharoni" panose="02010803020104030203" pitchFamily="2" charset="-79"/>
              </a:rPr>
              <a:t>Moreover;</a:t>
            </a:r>
          </a:p>
          <a:p>
            <a:pPr marL="0" indent="0">
              <a:buNone/>
            </a:pPr>
            <a:endParaRPr lang="en-US" sz="3200" dirty="0">
              <a:solidFill>
                <a:srgbClr val="CC3300"/>
              </a:solidFill>
              <a:latin typeface="Century Gothic" panose="020B0502020202020204" pitchFamily="34" charset="0"/>
              <a:cs typeface="Aharoni" panose="02010803020104030203" pitchFamily="2" charset="-79"/>
            </a:endParaRPr>
          </a:p>
          <a:p>
            <a:pPr marL="460375" indent="-460375">
              <a:buFont typeface="Wingdings" pitchFamily="2" charset="2"/>
              <a:buChar char="§"/>
            </a:pPr>
            <a:r>
              <a:rPr lang="en-US" sz="3200" dirty="0">
                <a:latin typeface="Century Gothic" panose="020B0502020202020204" pitchFamily="34" charset="0"/>
                <a:cs typeface="Aharoni" panose="02010803020104030203" pitchFamily="2" charset="-79"/>
              </a:rPr>
              <a:t>NGOs, </a:t>
            </a:r>
          </a:p>
          <a:p>
            <a:pPr marL="460375" indent="-460375">
              <a:buFont typeface="Wingdings" pitchFamily="2" charset="2"/>
              <a:buChar char="§"/>
            </a:pPr>
            <a:r>
              <a:rPr lang="en-US" sz="3200" dirty="0">
                <a:latin typeface="Century Gothic" panose="020B0502020202020204" pitchFamily="34" charset="0"/>
                <a:cs typeface="Aharoni" panose="02010803020104030203" pitchFamily="2" charset="-79"/>
              </a:rPr>
              <a:t>some organizations and </a:t>
            </a:r>
          </a:p>
          <a:p>
            <a:pPr marL="460375" indent="-460375">
              <a:buFont typeface="Wingdings" pitchFamily="2" charset="2"/>
              <a:buChar char="§"/>
            </a:pPr>
            <a:r>
              <a:rPr lang="en-US" sz="3200" dirty="0">
                <a:latin typeface="Century Gothic" panose="020B0502020202020204" pitchFamily="34" charset="0"/>
                <a:cs typeface="Aharoni" panose="02010803020104030203" pitchFamily="2" charset="-79"/>
              </a:rPr>
              <a:t>the new life style </a:t>
            </a:r>
          </a:p>
          <a:p>
            <a:pPr marL="0" indent="0">
              <a:buNone/>
            </a:pPr>
            <a:r>
              <a:rPr lang="en-US" sz="3200" dirty="0">
                <a:latin typeface="Century Gothic" panose="020B0502020202020204" pitchFamily="34" charset="0"/>
                <a:cs typeface="Aharoni" panose="02010803020104030203" pitchFamily="2" charset="-79"/>
              </a:rPr>
              <a:t>performing a good job to make us deprived of </a:t>
            </a:r>
          </a:p>
          <a:p>
            <a:pPr marL="514350" indent="-514350">
              <a:buFont typeface="+mj-lt"/>
              <a:buAutoNum type="arabicParenR"/>
            </a:pPr>
            <a:r>
              <a:rPr lang="en-US" sz="3200" dirty="0">
                <a:latin typeface="Century Gothic" panose="020B0502020202020204" pitchFamily="34" charset="0"/>
                <a:cs typeface="Aharoni" panose="02010803020104030203" pitchFamily="2" charset="-79"/>
              </a:rPr>
              <a:t>a joint family system, </a:t>
            </a:r>
          </a:p>
          <a:p>
            <a:pPr marL="514350" indent="-514350">
              <a:buFont typeface="+mj-lt"/>
              <a:buAutoNum type="arabicParenR"/>
            </a:pPr>
            <a:r>
              <a:rPr lang="en-US" sz="3200" dirty="0">
                <a:latin typeface="Century Gothic" panose="020B0502020202020204" pitchFamily="34" charset="0"/>
                <a:cs typeface="Aharoni" panose="02010803020104030203" pitchFamily="2" charset="-79"/>
              </a:rPr>
              <a:t>society, </a:t>
            </a:r>
          </a:p>
          <a:p>
            <a:pPr marL="514350" indent="-514350">
              <a:buFont typeface="+mj-lt"/>
              <a:buAutoNum type="arabicParenR"/>
            </a:pPr>
            <a:r>
              <a:rPr lang="en-US" sz="3200" dirty="0">
                <a:latin typeface="Century Gothic" panose="020B0502020202020204" pitchFamily="34" charset="0"/>
                <a:cs typeface="Aharoni" panose="02010803020104030203" pitchFamily="2" charset="-79"/>
              </a:rPr>
              <a:t>community and </a:t>
            </a:r>
          </a:p>
          <a:p>
            <a:pPr marL="514350" indent="-514350">
              <a:buFont typeface="+mj-lt"/>
              <a:buAutoNum type="arabicParenR"/>
            </a:pPr>
            <a:r>
              <a:rPr lang="en-US" sz="3200" dirty="0">
                <a:latin typeface="Century Gothic" panose="020B0502020202020204" pitchFamily="34" charset="0"/>
                <a:cs typeface="Aharoni" panose="02010803020104030203" pitchFamily="2" charset="-79"/>
              </a:rPr>
              <a:t>neighborhood. </a:t>
            </a:r>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13</a:t>
            </a:fld>
            <a:endParaRPr lang="en-US"/>
          </a:p>
        </p:txBody>
      </p:sp>
      <p:sp>
        <p:nvSpPr>
          <p:cNvPr id="2" name="Wave 1">
            <a:extLst>
              <a:ext uri="{FF2B5EF4-FFF2-40B4-BE49-F238E27FC236}">
                <a16:creationId xmlns:a16="http://schemas.microsoft.com/office/drawing/2014/main" id="{400867F4-0368-6F4B-A73E-AE544BC57ECE}"/>
              </a:ext>
            </a:extLst>
          </p:cNvPr>
          <p:cNvSpPr/>
          <p:nvPr/>
        </p:nvSpPr>
        <p:spPr>
          <a:xfrm>
            <a:off x="4502989" y="4502989"/>
            <a:ext cx="7211683" cy="1984080"/>
          </a:xfrm>
          <a:prstGeom prst="wave">
            <a:avLst>
              <a:gd name="adj1" fmla="val 11219"/>
              <a:gd name="adj2" fmla="val 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Modern education;</a:t>
            </a:r>
          </a:p>
          <a:p>
            <a:pPr algn="ctr"/>
            <a:r>
              <a:rPr lang="en-US" sz="3200" dirty="0"/>
              <a:t>Executive, Privacy, Personal, Independent</a:t>
            </a:r>
          </a:p>
        </p:txBody>
      </p:sp>
    </p:spTree>
    <p:extLst>
      <p:ext uri="{BB962C8B-B14F-4D97-AF65-F5344CB8AC3E}">
        <p14:creationId xmlns:p14="http://schemas.microsoft.com/office/powerpoint/2010/main" val="411895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8264" y="1380224"/>
            <a:ext cx="11521440" cy="4992067"/>
          </a:xfrm>
        </p:spPr>
        <p:txBody>
          <a:bodyPr anchor="ctr">
            <a:normAutofit/>
          </a:bodyPr>
          <a:lstStyle/>
          <a:p>
            <a:pPr marL="1371600" indent="-969963">
              <a:buFont typeface="Wingdings" panose="05000000000000000000" pitchFamily="2" charset="2"/>
              <a:buChar char="Ø"/>
            </a:pPr>
            <a:r>
              <a:rPr lang="en-US" sz="4800" b="1" dirty="0">
                <a:solidFill>
                  <a:srgbClr val="008000"/>
                </a:solidFill>
                <a:latin typeface="Century Gothic" panose="020B0502020202020204" pitchFamily="34" charset="0"/>
              </a:rPr>
              <a:t>Brotherhood</a:t>
            </a:r>
          </a:p>
          <a:p>
            <a:pPr marL="1371600" indent="-969963">
              <a:buFont typeface="Wingdings" panose="05000000000000000000" pitchFamily="2" charset="2"/>
              <a:buChar char="Ø"/>
            </a:pPr>
            <a:r>
              <a:rPr lang="en-US" sz="4800" b="1" dirty="0">
                <a:solidFill>
                  <a:srgbClr val="008000"/>
                </a:solidFill>
                <a:latin typeface="Century Gothic" panose="020B0502020202020204" pitchFamily="34" charset="0"/>
              </a:rPr>
              <a:t>Preferences</a:t>
            </a:r>
          </a:p>
          <a:p>
            <a:pPr marL="1371600" indent="-969963">
              <a:buFont typeface="Wingdings" panose="05000000000000000000" pitchFamily="2" charset="2"/>
              <a:buChar char="Ø"/>
            </a:pPr>
            <a:r>
              <a:rPr lang="en-US" sz="4800" b="1" dirty="0">
                <a:solidFill>
                  <a:srgbClr val="008000"/>
                </a:solidFill>
                <a:latin typeface="Century Gothic" panose="020B0502020202020204" pitchFamily="34" charset="0"/>
              </a:rPr>
              <a:t>Solidarity</a:t>
            </a:r>
          </a:p>
          <a:p>
            <a:pPr marL="1371600" indent="-969963">
              <a:buFont typeface="Wingdings" panose="05000000000000000000" pitchFamily="2" charset="2"/>
              <a:buChar char="Ø"/>
            </a:pPr>
            <a:r>
              <a:rPr lang="en-US" sz="4800" b="1" dirty="0">
                <a:solidFill>
                  <a:srgbClr val="008000"/>
                </a:solidFill>
                <a:latin typeface="Century Gothic" panose="020B0502020202020204" pitchFamily="34" charset="0"/>
              </a:rPr>
              <a:t>Respect</a:t>
            </a:r>
          </a:p>
          <a:p>
            <a:pPr marL="1371600" indent="-969963">
              <a:buFont typeface="Wingdings" panose="05000000000000000000" pitchFamily="2" charset="2"/>
              <a:buChar char="Ø"/>
            </a:pPr>
            <a:r>
              <a:rPr lang="en-US" sz="4800" b="1" dirty="0">
                <a:solidFill>
                  <a:srgbClr val="008000"/>
                </a:solidFill>
                <a:latin typeface="Century Gothic" panose="020B0502020202020204" pitchFamily="34" charset="0"/>
              </a:rPr>
              <a:t>Love</a:t>
            </a:r>
          </a:p>
          <a:p>
            <a:pPr marL="1371600" indent="-969963">
              <a:buFont typeface="Wingdings" panose="05000000000000000000" pitchFamily="2" charset="2"/>
              <a:buChar char="Ø"/>
            </a:pPr>
            <a:r>
              <a:rPr lang="en-US" sz="4800" b="1" dirty="0">
                <a:solidFill>
                  <a:srgbClr val="008000"/>
                </a:solidFill>
                <a:latin typeface="Century Gothic" panose="020B0502020202020204" pitchFamily="34" charset="0"/>
              </a:rPr>
              <a:t>Care and </a:t>
            </a:r>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14</a:t>
            </a:fld>
            <a:endParaRPr lang="en-US"/>
          </a:p>
        </p:txBody>
      </p:sp>
      <p:pic>
        <p:nvPicPr>
          <p:cNvPr id="3" name="Picture 2">
            <a:extLst>
              <a:ext uri="{FF2B5EF4-FFF2-40B4-BE49-F238E27FC236}">
                <a16:creationId xmlns:a16="http://schemas.microsoft.com/office/drawing/2014/main" id="{520E7571-E5BA-DD4D-BAD2-4780C6CEE809}"/>
              </a:ext>
            </a:extLst>
          </p:cNvPr>
          <p:cNvPicPr>
            <a:picLocks noChangeAspect="1"/>
          </p:cNvPicPr>
          <p:nvPr/>
        </p:nvPicPr>
        <p:blipFill rotWithShape="1">
          <a:blip r:embed="rId2"/>
          <a:srcRect l="19000" r="24792"/>
          <a:stretch/>
        </p:blipFill>
        <p:spPr>
          <a:xfrm>
            <a:off x="6290296" y="1394155"/>
            <a:ext cx="5579012" cy="4992068"/>
          </a:xfrm>
          <a:prstGeom prst="rect">
            <a:avLst/>
          </a:prstGeom>
        </p:spPr>
      </p:pic>
      <p:sp>
        <p:nvSpPr>
          <p:cNvPr id="4" name="Rectangle 3">
            <a:extLst>
              <a:ext uri="{FF2B5EF4-FFF2-40B4-BE49-F238E27FC236}">
                <a16:creationId xmlns:a16="http://schemas.microsoft.com/office/drawing/2014/main" id="{3EC4CF13-145C-3547-B756-A4CC25F42C2B}"/>
              </a:ext>
            </a:extLst>
          </p:cNvPr>
          <p:cNvSpPr/>
          <p:nvPr/>
        </p:nvSpPr>
        <p:spPr>
          <a:xfrm>
            <a:off x="6290296" y="3234191"/>
            <a:ext cx="5660524"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dirty="0">
                <a:solidFill>
                  <a:srgbClr val="FF0000"/>
                </a:solidFill>
                <a:highlight>
                  <a:srgbClr val="FFFF00"/>
                </a:highlight>
                <a:latin typeface="Britannic Bold" panose="020B0903060703020204" pitchFamily="34" charset="77"/>
              </a:rPr>
              <a:t>Togetherness</a:t>
            </a:r>
          </a:p>
        </p:txBody>
      </p:sp>
      <p:sp>
        <p:nvSpPr>
          <p:cNvPr id="9" name="Content Placeholder 7">
            <a:extLst>
              <a:ext uri="{FF2B5EF4-FFF2-40B4-BE49-F238E27FC236}">
                <a16:creationId xmlns:a16="http://schemas.microsoft.com/office/drawing/2014/main" id="{FD08278C-593D-1A40-943B-4266264CD4E4}"/>
              </a:ext>
            </a:extLst>
          </p:cNvPr>
          <p:cNvSpPr txBox="1">
            <a:spLocks/>
          </p:cNvSpPr>
          <p:nvPr/>
        </p:nvSpPr>
        <p:spPr>
          <a:xfrm>
            <a:off x="308264" y="262981"/>
            <a:ext cx="11561044" cy="943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latin typeface="Arial" panose="020B0604020202020204" pitchFamily="34" charset="0"/>
                <a:cs typeface="Arial" panose="020B0604020202020204" pitchFamily="34" charset="0"/>
              </a:rPr>
              <a:t>Islam is the religion of</a:t>
            </a:r>
          </a:p>
        </p:txBody>
      </p:sp>
    </p:spTree>
    <p:extLst>
      <p:ext uri="{BB962C8B-B14F-4D97-AF65-F5344CB8AC3E}">
        <p14:creationId xmlns:p14="http://schemas.microsoft.com/office/powerpoint/2010/main" val="315180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 y="411480"/>
            <a:ext cx="11612880" cy="6035040"/>
          </a:xfrm>
        </p:spPr>
        <p:txBody>
          <a:bodyPr anchor="ctr">
            <a:noAutofit/>
          </a:bodyPr>
          <a:lstStyle/>
          <a:p>
            <a:pPr marL="0" indent="0" algn="ctr">
              <a:buNone/>
            </a:pPr>
            <a:r>
              <a:rPr lang="en-US" sz="11000" dirty="0">
                <a:solidFill>
                  <a:srgbClr val="FF33CC"/>
                </a:solidFill>
                <a:effectLst>
                  <a:glow rad="228600">
                    <a:schemeClr val="accent4">
                      <a:satMod val="175000"/>
                      <a:alpha val="40000"/>
                    </a:schemeClr>
                  </a:glow>
                </a:effectLst>
                <a:latin typeface="Britannic Bold" panose="020B0903060703020204" pitchFamily="34" charset="0"/>
              </a:rPr>
              <a:t>Togetherness creates Love </a:t>
            </a:r>
          </a:p>
          <a:p>
            <a:pPr marL="0" indent="0" algn="ctr">
              <a:buNone/>
            </a:pPr>
            <a:r>
              <a:rPr lang="en-US" sz="11000" dirty="0">
                <a:solidFill>
                  <a:srgbClr val="FF33CC"/>
                </a:solidFill>
                <a:effectLst>
                  <a:glow rad="228600">
                    <a:schemeClr val="accent4">
                      <a:satMod val="175000"/>
                      <a:alpha val="40000"/>
                    </a:schemeClr>
                  </a:glow>
                </a:effectLst>
                <a:latin typeface="Britannic Bold" panose="020B0903060703020204" pitchFamily="34" charset="0"/>
              </a:rPr>
              <a:t>and Love makes things easy</a:t>
            </a:r>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15</a:t>
            </a:fld>
            <a:endParaRPr lang="en-US"/>
          </a:p>
        </p:txBody>
      </p:sp>
    </p:spTree>
    <p:extLst>
      <p:ext uri="{BB962C8B-B14F-4D97-AF65-F5344CB8AC3E}">
        <p14:creationId xmlns:p14="http://schemas.microsoft.com/office/powerpoint/2010/main" val="219391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724D4ED-AE5A-B140-99F6-392C8DA1DE5B}"/>
              </a:ext>
            </a:extLst>
          </p:cNvPr>
          <p:cNvSpPr>
            <a:spLocks noGrp="1"/>
          </p:cNvSpPr>
          <p:nvPr>
            <p:ph idx="1"/>
          </p:nvPr>
        </p:nvSpPr>
        <p:spPr>
          <a:xfrm>
            <a:off x="242888" y="1420836"/>
            <a:ext cx="11706225" cy="5208563"/>
          </a:xfrm>
        </p:spPr>
        <p:txBody>
          <a:bodyPr anchor="ctr">
            <a:normAutofit/>
          </a:bodyPr>
          <a:lstStyle/>
          <a:p>
            <a:pPr marL="1081088" indent="-914400" algn="l">
              <a:buFont typeface="+mj-lt"/>
              <a:buAutoNum type="arabicParenR"/>
            </a:pPr>
            <a:r>
              <a:rPr lang="en-GB" sz="2800" dirty="0" err="1">
                <a:latin typeface="Century Gothic" pitchFamily="34" charset="0"/>
              </a:rPr>
              <a:t>Kaffarat</a:t>
            </a:r>
            <a:r>
              <a:rPr lang="en-GB" sz="2800" dirty="0">
                <a:latin typeface="Century Gothic" pitchFamily="34" charset="0"/>
              </a:rPr>
              <a:t> &gt;&gt;&gt;&gt;  </a:t>
            </a:r>
            <a:r>
              <a:rPr lang="en-GB" sz="2800" dirty="0" err="1">
                <a:latin typeface="Century Gothic" pitchFamily="34" charset="0"/>
              </a:rPr>
              <a:t>Yamin</a:t>
            </a:r>
            <a:r>
              <a:rPr lang="en-GB" sz="2800" dirty="0">
                <a:latin typeface="Century Gothic" pitchFamily="34" charset="0"/>
              </a:rPr>
              <a:t>, </a:t>
            </a:r>
            <a:r>
              <a:rPr lang="en-GB" sz="2800" dirty="0" err="1">
                <a:latin typeface="Century Gothic" pitchFamily="34" charset="0"/>
              </a:rPr>
              <a:t>Dhehar</a:t>
            </a:r>
            <a:r>
              <a:rPr lang="en-GB" sz="2800" dirty="0">
                <a:latin typeface="Century Gothic" pitchFamily="34" charset="0"/>
              </a:rPr>
              <a:t>, </a:t>
            </a:r>
            <a:r>
              <a:rPr lang="en-GB" sz="2800" dirty="0" err="1">
                <a:latin typeface="Century Gothic" pitchFamily="34" charset="0"/>
              </a:rPr>
              <a:t>Iftar</a:t>
            </a:r>
            <a:endParaRPr lang="en-GB" sz="2800" dirty="0">
              <a:latin typeface="Century Gothic" pitchFamily="34" charset="0"/>
            </a:endParaRPr>
          </a:p>
          <a:p>
            <a:pPr marL="1081088" indent="-914400" algn="l">
              <a:buFont typeface="+mj-lt"/>
              <a:buAutoNum type="arabicParenR"/>
            </a:pPr>
            <a:r>
              <a:rPr lang="en-GB" sz="2800" dirty="0" err="1">
                <a:latin typeface="Century Gothic" pitchFamily="34" charset="0"/>
              </a:rPr>
              <a:t>Fidya</a:t>
            </a:r>
            <a:r>
              <a:rPr lang="en-GB" sz="2800" dirty="0">
                <a:latin typeface="Century Gothic" pitchFamily="34" charset="0"/>
              </a:rPr>
              <a:t> </a:t>
            </a:r>
            <a:r>
              <a:rPr lang="en-GB" sz="2800" dirty="0" err="1">
                <a:latin typeface="Century Gothic" pitchFamily="34" charset="0"/>
              </a:rPr>
              <a:t>Sadaqat</a:t>
            </a:r>
            <a:r>
              <a:rPr lang="en-GB" sz="2800" dirty="0">
                <a:latin typeface="Century Gothic" pitchFamily="34" charset="0"/>
              </a:rPr>
              <a:t> </a:t>
            </a:r>
            <a:r>
              <a:rPr lang="en-GB" sz="2800" dirty="0" err="1">
                <a:latin typeface="Century Gothic" pitchFamily="34" charset="0"/>
              </a:rPr>
              <a:t>Fitr</a:t>
            </a:r>
            <a:endParaRPr lang="en-GB" sz="2800" dirty="0">
              <a:latin typeface="Century Gothic" pitchFamily="34" charset="0"/>
            </a:endParaRPr>
          </a:p>
          <a:p>
            <a:pPr marL="1081088" indent="-914400" algn="l">
              <a:buFont typeface="+mj-lt"/>
              <a:buAutoNum type="arabicParenR"/>
            </a:pPr>
            <a:r>
              <a:rPr lang="en-GB" sz="2800" dirty="0" err="1">
                <a:latin typeface="Century Gothic" pitchFamily="34" charset="0"/>
              </a:rPr>
              <a:t>Nozoor</a:t>
            </a:r>
            <a:r>
              <a:rPr lang="en-GB" sz="2800" dirty="0">
                <a:latin typeface="Century Gothic" pitchFamily="34" charset="0"/>
              </a:rPr>
              <a:t> </a:t>
            </a:r>
          </a:p>
          <a:p>
            <a:pPr marL="1081088" indent="-914400" algn="l">
              <a:buFont typeface="+mj-lt"/>
              <a:buAutoNum type="arabicParenR"/>
            </a:pPr>
            <a:r>
              <a:rPr lang="en-GB" sz="2800" dirty="0" err="1">
                <a:latin typeface="Century Gothic" pitchFamily="34" charset="0"/>
              </a:rPr>
              <a:t>Hadye</a:t>
            </a:r>
            <a:endParaRPr lang="en-GB" sz="2800" dirty="0">
              <a:latin typeface="Century Gothic" pitchFamily="34" charset="0"/>
            </a:endParaRPr>
          </a:p>
          <a:p>
            <a:pPr marL="1081088" indent="-914400" algn="l">
              <a:buFont typeface="+mj-lt"/>
              <a:buAutoNum type="arabicParenR"/>
            </a:pPr>
            <a:r>
              <a:rPr lang="en-GB" sz="2800" dirty="0" err="1">
                <a:latin typeface="Century Gothic" pitchFamily="34" charset="0"/>
              </a:rPr>
              <a:t>Ud</a:t>
            </a:r>
            <a:r>
              <a:rPr lang="en-GB" sz="2800" dirty="0">
                <a:latin typeface="Century Gothic" pitchFamily="34" charset="0"/>
              </a:rPr>
              <a:t>-hiya </a:t>
            </a:r>
          </a:p>
          <a:p>
            <a:pPr marL="1081088" indent="-914400" algn="l">
              <a:buFont typeface="+mj-lt"/>
              <a:buAutoNum type="arabicParenR"/>
            </a:pPr>
            <a:r>
              <a:rPr lang="en-GB" sz="2800" dirty="0" err="1">
                <a:latin typeface="Century Gothic" pitchFamily="34" charset="0"/>
              </a:rPr>
              <a:t>Waleema</a:t>
            </a:r>
            <a:r>
              <a:rPr lang="en-GB" sz="2800" dirty="0">
                <a:latin typeface="Century Gothic" pitchFamily="34" charset="0"/>
              </a:rPr>
              <a:t> and </a:t>
            </a:r>
            <a:r>
              <a:rPr lang="en-GB" sz="2800" dirty="0" err="1">
                <a:latin typeface="Century Gothic" pitchFamily="34" charset="0"/>
              </a:rPr>
              <a:t>Aqeeqa</a:t>
            </a:r>
            <a:endParaRPr lang="en-GB" sz="2800" dirty="0">
              <a:latin typeface="Century Gothic" pitchFamily="34" charset="0"/>
            </a:endParaRPr>
          </a:p>
          <a:p>
            <a:pPr marL="1081088" indent="-914400" algn="l">
              <a:buFont typeface="+mj-lt"/>
              <a:buAutoNum type="arabicParenR"/>
            </a:pPr>
            <a:r>
              <a:rPr lang="en-GB" sz="2800" dirty="0">
                <a:latin typeface="Century Gothic" pitchFamily="34" charset="0"/>
              </a:rPr>
              <a:t>Zakat and </a:t>
            </a:r>
            <a:r>
              <a:rPr lang="en-GB" sz="2800" dirty="0" err="1">
                <a:latin typeface="Century Gothic" pitchFamily="34" charset="0"/>
              </a:rPr>
              <a:t>Khums</a:t>
            </a:r>
            <a:r>
              <a:rPr lang="en-GB" sz="2800" dirty="0">
                <a:latin typeface="Century Gothic" pitchFamily="34" charset="0"/>
              </a:rPr>
              <a:t> </a:t>
            </a:r>
          </a:p>
          <a:p>
            <a:pPr marL="1081088" indent="-914400" algn="l">
              <a:buFont typeface="+mj-lt"/>
              <a:buAutoNum type="arabicParenR"/>
            </a:pPr>
            <a:r>
              <a:rPr lang="en-GB" sz="2800" dirty="0" err="1">
                <a:latin typeface="Century Gothic" pitchFamily="34" charset="0"/>
              </a:rPr>
              <a:t>Fay’a</a:t>
            </a:r>
            <a:r>
              <a:rPr lang="en-GB" sz="2800" dirty="0">
                <a:latin typeface="Century Gothic" pitchFamily="34" charset="0"/>
              </a:rPr>
              <a:t> </a:t>
            </a:r>
          </a:p>
          <a:p>
            <a:pPr marL="1081088" indent="-914400" algn="l">
              <a:buFont typeface="+mj-lt"/>
              <a:buAutoNum type="arabicParenR"/>
            </a:pPr>
            <a:r>
              <a:rPr lang="en-GB" sz="2800" dirty="0" err="1">
                <a:latin typeface="Century Gothic" pitchFamily="34" charset="0"/>
              </a:rPr>
              <a:t>Kharaj</a:t>
            </a:r>
            <a:r>
              <a:rPr lang="en-GB" sz="2800" dirty="0">
                <a:latin typeface="Century Gothic" pitchFamily="34" charset="0"/>
              </a:rPr>
              <a:t> and </a:t>
            </a:r>
            <a:r>
              <a:rPr lang="en-GB" sz="2800" dirty="0" err="1">
                <a:latin typeface="Century Gothic" pitchFamily="34" charset="0"/>
              </a:rPr>
              <a:t>Jizyah</a:t>
            </a:r>
            <a:r>
              <a:rPr lang="en-GB" sz="2800" dirty="0">
                <a:latin typeface="Century Gothic" pitchFamily="34" charset="0"/>
              </a:rPr>
              <a:t> </a:t>
            </a:r>
          </a:p>
          <a:p>
            <a:pPr marL="1081088" indent="-914400" algn="l">
              <a:buFont typeface="+mj-lt"/>
              <a:buAutoNum type="arabicParenR"/>
            </a:pPr>
            <a:r>
              <a:rPr lang="en-GB" sz="2800" dirty="0" err="1">
                <a:latin typeface="Century Gothic" pitchFamily="34" charset="0"/>
              </a:rPr>
              <a:t>Darayeb</a:t>
            </a:r>
            <a:r>
              <a:rPr lang="en-GB" sz="2800" dirty="0">
                <a:latin typeface="Century Gothic" pitchFamily="34" charset="0"/>
              </a:rPr>
              <a:t> and Others</a:t>
            </a:r>
          </a:p>
        </p:txBody>
      </p:sp>
      <p:sp>
        <p:nvSpPr>
          <p:cNvPr id="2" name="Vertical Scroll 1">
            <a:extLst>
              <a:ext uri="{FF2B5EF4-FFF2-40B4-BE49-F238E27FC236}">
                <a16:creationId xmlns:a16="http://schemas.microsoft.com/office/drawing/2014/main" id="{5C9B406D-7056-6C49-A887-AA098DDA8ABA}"/>
              </a:ext>
            </a:extLst>
          </p:cNvPr>
          <p:cNvSpPr/>
          <p:nvPr/>
        </p:nvSpPr>
        <p:spPr>
          <a:xfrm>
            <a:off x="7230799" y="1420837"/>
            <a:ext cx="4853354" cy="4867421"/>
          </a:xfrm>
          <a:prstGeom prst="verticalScroll">
            <a:avLst>
              <a:gd name="adj" fmla="val 11956"/>
            </a:avLst>
          </a:prstGeom>
          <a:gradFill>
            <a:gsLst>
              <a:gs pos="0">
                <a:srgbClr val="FFC000"/>
              </a:gs>
              <a:gs pos="84000">
                <a:schemeClr val="accent1">
                  <a:tint val="37000"/>
                  <a:satMod val="300000"/>
                </a:schemeClr>
              </a:gs>
              <a:gs pos="100000">
                <a:schemeClr val="accent1">
                  <a:tint val="15000"/>
                  <a:satMod val="350000"/>
                </a:schemeClr>
              </a:gs>
            </a:gsLst>
          </a:gradFill>
          <a:ln w="57150">
            <a:solidFill>
              <a:srgbClr val="FF33CC"/>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a:ln w="6600">
                  <a:solidFill>
                    <a:schemeClr val="accent2"/>
                  </a:solidFill>
                  <a:prstDash val="solid"/>
                </a:ln>
                <a:solidFill>
                  <a:schemeClr val="tx1"/>
                </a:solidFill>
                <a:effectLst>
                  <a:outerShdw dist="38100" dir="2700000" algn="tl" rotWithShape="0">
                    <a:schemeClr val="accent2"/>
                  </a:outerShdw>
                </a:effectLst>
                <a:latin typeface="Century Gothic" panose="020B0502020202020204" pitchFamily="34" charset="0"/>
              </a:rPr>
              <a:t>You have to search the beneficiaries and help them</a:t>
            </a:r>
          </a:p>
        </p:txBody>
      </p:sp>
      <p:sp>
        <p:nvSpPr>
          <p:cNvPr id="6" name="TextBox 5">
            <a:extLst>
              <a:ext uri="{FF2B5EF4-FFF2-40B4-BE49-F238E27FC236}">
                <a16:creationId xmlns:a16="http://schemas.microsoft.com/office/drawing/2014/main" id="{95DDD154-8DC8-A94A-8900-E55D23EA1256}"/>
              </a:ext>
            </a:extLst>
          </p:cNvPr>
          <p:cNvSpPr txBox="1"/>
          <p:nvPr/>
        </p:nvSpPr>
        <p:spPr>
          <a:xfrm>
            <a:off x="152400" y="340509"/>
            <a:ext cx="11887200" cy="769441"/>
          </a:xfrm>
          <a:prstGeom prst="rect">
            <a:avLst/>
          </a:prstGeom>
          <a:gradFill flip="none" rotWithShape="1">
            <a:lin ang="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4400" b="1" dirty="0">
                <a:solidFill>
                  <a:srgbClr val="7030A0"/>
                </a:solidFill>
                <a:latin typeface="Arial" panose="020B0604020202020204" pitchFamily="34" charset="0"/>
                <a:cs typeface="Arial" panose="020B0604020202020204" pitchFamily="34" charset="0"/>
              </a:rPr>
              <a:t>Islam supports poor through;  </a:t>
            </a:r>
          </a:p>
        </p:txBody>
      </p:sp>
      <p:sp>
        <p:nvSpPr>
          <p:cNvPr id="7" name="Footer Placeholder 6">
            <a:extLst>
              <a:ext uri="{FF2B5EF4-FFF2-40B4-BE49-F238E27FC236}">
                <a16:creationId xmlns:a16="http://schemas.microsoft.com/office/drawing/2014/main" id="{C967BEEB-70A9-394B-BD45-5C45CAC46105}"/>
              </a:ext>
            </a:extLst>
          </p:cNvPr>
          <p:cNvSpPr>
            <a:spLocks noGrp="1"/>
          </p:cNvSpPr>
          <p:nvPr>
            <p:ph type="ftr" sz="quarter" idx="11"/>
          </p:nvPr>
        </p:nvSpPr>
        <p:spPr/>
        <p:txBody>
          <a:bodyPr/>
          <a:lstStyle/>
          <a:p>
            <a:r>
              <a:rPr lang="en-US"/>
              <a:t>Mufti Aziz Ur Rehman</a:t>
            </a:r>
          </a:p>
        </p:txBody>
      </p:sp>
      <p:sp>
        <p:nvSpPr>
          <p:cNvPr id="8" name="Slide Number Placeholder 7">
            <a:extLst>
              <a:ext uri="{FF2B5EF4-FFF2-40B4-BE49-F238E27FC236}">
                <a16:creationId xmlns:a16="http://schemas.microsoft.com/office/drawing/2014/main" id="{FD647C6F-84AF-4541-A71E-D4A68011E4D1}"/>
              </a:ext>
            </a:extLst>
          </p:cNvPr>
          <p:cNvSpPr>
            <a:spLocks noGrp="1"/>
          </p:cNvSpPr>
          <p:nvPr>
            <p:ph type="sldNum" sz="quarter" idx="12"/>
          </p:nvPr>
        </p:nvSpPr>
        <p:spPr/>
        <p:txBody>
          <a:bodyPr/>
          <a:lstStyle/>
          <a:p>
            <a:fld id="{D113647A-D224-4710-85FA-0717A9E81203}" type="slidenum">
              <a:rPr lang="en-US" smtClean="0"/>
              <a:t>16</a:t>
            </a:fld>
            <a:endParaRPr lang="en-US"/>
          </a:p>
        </p:txBody>
      </p:sp>
    </p:spTree>
    <p:extLst>
      <p:ext uri="{BB962C8B-B14F-4D97-AF65-F5344CB8AC3E}">
        <p14:creationId xmlns:p14="http://schemas.microsoft.com/office/powerpoint/2010/main" val="402809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3299" y="3034145"/>
            <a:ext cx="5760720" cy="3498220"/>
          </a:xfrm>
        </p:spPr>
      </p:pic>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709" y="3034145"/>
            <a:ext cx="5763491" cy="353247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5201" b="19523"/>
          <a:stretch/>
        </p:blipFill>
        <p:spPr>
          <a:xfrm>
            <a:off x="329050" y="0"/>
            <a:ext cx="11533900" cy="3034145"/>
          </a:xfrm>
          <a:prstGeom prst="rect">
            <a:avLst/>
          </a:prstGeom>
        </p:spPr>
      </p:pic>
      <p:sp>
        <p:nvSpPr>
          <p:cNvPr id="2" name="Rectangle 1">
            <a:extLst>
              <a:ext uri="{FF2B5EF4-FFF2-40B4-BE49-F238E27FC236}">
                <a16:creationId xmlns:a16="http://schemas.microsoft.com/office/drawing/2014/main" id="{FB410F56-B52D-C74F-997B-8C85BE34CC3E}"/>
              </a:ext>
            </a:extLst>
          </p:cNvPr>
          <p:cNvSpPr/>
          <p:nvPr/>
        </p:nvSpPr>
        <p:spPr>
          <a:xfrm>
            <a:off x="346593" y="206971"/>
            <a:ext cx="6771404"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solidFill>
                  <a:srgbClr val="C00000"/>
                </a:solidFill>
                <a:effectLst>
                  <a:glow rad="228600">
                    <a:schemeClr val="accent4">
                      <a:satMod val="175000"/>
                      <a:alpha val="40000"/>
                    </a:schemeClr>
                  </a:glow>
                </a:effectLst>
                <a:latin typeface="Arial" panose="020B0604020202020204" pitchFamily="34" charset="0"/>
                <a:cs typeface="Arial" panose="020B0604020202020204" pitchFamily="34" charset="0"/>
              </a:rPr>
              <a:t>Charitable organizations</a:t>
            </a:r>
          </a:p>
        </p:txBody>
      </p:sp>
    </p:spTree>
    <p:extLst>
      <p:ext uri="{BB962C8B-B14F-4D97-AF65-F5344CB8AC3E}">
        <p14:creationId xmlns:p14="http://schemas.microsoft.com/office/powerpoint/2010/main" val="145151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CC09-25EA-D341-AE76-E5989F9B74BF}"/>
              </a:ext>
            </a:extLst>
          </p:cNvPr>
          <p:cNvSpPr>
            <a:spLocks noGrp="1"/>
          </p:cNvSpPr>
          <p:nvPr>
            <p:ph type="title"/>
          </p:nvPr>
        </p:nvSpPr>
        <p:spPr>
          <a:xfrm>
            <a:off x="152400" y="260571"/>
            <a:ext cx="11887200" cy="914400"/>
          </a:xfrm>
          <a:gradFill flip="none" rotWithShape="1">
            <a:lin ang="0" scaled="1"/>
            <a:tileRect/>
          </a:gradFill>
        </p:spPr>
        <p:style>
          <a:lnRef idx="1">
            <a:schemeClr val="accent1"/>
          </a:lnRef>
          <a:fillRef idx="2">
            <a:schemeClr val="accent1"/>
          </a:fillRef>
          <a:effectRef idx="1">
            <a:schemeClr val="accent1"/>
          </a:effectRef>
          <a:fontRef idx="minor">
            <a:schemeClr val="dk1"/>
          </a:fontRef>
        </p:style>
        <p:txBody>
          <a:bodyPr/>
          <a:lstStyle/>
          <a:p>
            <a:pPr algn="l"/>
            <a:r>
              <a:rPr lang="en-US" b="1" dirty="0">
                <a:solidFill>
                  <a:srgbClr val="7030A0"/>
                </a:solidFill>
                <a:effectLst>
                  <a:glow rad="228600">
                    <a:schemeClr val="accent3">
                      <a:satMod val="175000"/>
                      <a:alpha val="40000"/>
                    </a:schemeClr>
                  </a:glow>
                </a:effectLst>
                <a:latin typeface="Arial" panose="020B0604020202020204" pitchFamily="34" charset="0"/>
                <a:cs typeface="Arial" panose="020B0604020202020204" pitchFamily="34" charset="0"/>
              </a:rPr>
              <a:t>I recommend;</a:t>
            </a:r>
          </a:p>
        </p:txBody>
      </p:sp>
      <p:sp>
        <p:nvSpPr>
          <p:cNvPr id="3" name="Content Placeholder 2">
            <a:extLst>
              <a:ext uri="{FF2B5EF4-FFF2-40B4-BE49-F238E27FC236}">
                <a16:creationId xmlns:a16="http://schemas.microsoft.com/office/drawing/2014/main" id="{ED5E7D58-E755-8942-ADEA-78826CED0B91}"/>
              </a:ext>
            </a:extLst>
          </p:cNvPr>
          <p:cNvSpPr>
            <a:spLocks noGrp="1"/>
          </p:cNvSpPr>
          <p:nvPr>
            <p:ph idx="1"/>
          </p:nvPr>
        </p:nvSpPr>
        <p:spPr>
          <a:xfrm>
            <a:off x="152400" y="1318846"/>
            <a:ext cx="11887200" cy="5394960"/>
          </a:xfrm>
        </p:spPr>
        <p:txBody>
          <a:bodyPr anchor="ctr">
            <a:normAutofit/>
          </a:bodyPr>
          <a:lstStyle/>
          <a:p>
            <a:pPr marL="460375" indent="-447675">
              <a:buFont typeface="Wingdings" pitchFamily="2" charset="2"/>
              <a:buChar char="§"/>
            </a:pPr>
            <a:r>
              <a:rPr lang="en-US" sz="3600" dirty="0">
                <a:latin typeface="Century Gothic" panose="020B0502020202020204" pitchFamily="34" charset="0"/>
              </a:rPr>
              <a:t>Create </a:t>
            </a:r>
            <a:r>
              <a:rPr lang="en-US" sz="3600" dirty="0" err="1">
                <a:latin typeface="Century Gothic" panose="020B0502020202020204" pitchFamily="34" charset="0"/>
              </a:rPr>
              <a:t>awearness</a:t>
            </a:r>
            <a:endParaRPr lang="en-US" sz="3600" dirty="0">
              <a:latin typeface="Century Gothic" panose="020B0502020202020204" pitchFamily="34" charset="0"/>
            </a:endParaRPr>
          </a:p>
          <a:p>
            <a:pPr marL="460375" indent="-447675">
              <a:buFont typeface="Wingdings" pitchFamily="2" charset="2"/>
              <a:buChar char="§"/>
            </a:pPr>
            <a:r>
              <a:rPr lang="en-US" sz="3600" dirty="0">
                <a:latin typeface="Century Gothic" panose="020B0502020202020204" pitchFamily="34" charset="0"/>
              </a:rPr>
              <a:t>Easy to approach, excess</a:t>
            </a:r>
          </a:p>
          <a:p>
            <a:pPr marL="460375" indent="-447675">
              <a:buFont typeface="Wingdings" pitchFamily="2" charset="2"/>
              <a:buChar char="§"/>
            </a:pPr>
            <a:r>
              <a:rPr lang="en-US" sz="3600" dirty="0">
                <a:latin typeface="Century Gothic" panose="020B0502020202020204" pitchFamily="34" charset="0"/>
              </a:rPr>
              <a:t>Simple process</a:t>
            </a:r>
          </a:p>
          <a:p>
            <a:pPr marL="460375" indent="-447675">
              <a:buFont typeface="Wingdings" pitchFamily="2" charset="2"/>
              <a:buChar char="§"/>
            </a:pPr>
            <a:r>
              <a:rPr lang="en-US" sz="3600" dirty="0">
                <a:latin typeface="Century Gothic" panose="020B0502020202020204" pitchFamily="34" charset="0"/>
              </a:rPr>
              <a:t>Employees must be from poor families</a:t>
            </a:r>
          </a:p>
          <a:p>
            <a:pPr marL="460375" indent="-447675">
              <a:buFont typeface="Wingdings" pitchFamily="2" charset="2"/>
              <a:buChar char="§"/>
            </a:pPr>
            <a:r>
              <a:rPr lang="en-US" sz="3600" dirty="0">
                <a:latin typeface="Century Gothic" panose="020B0502020202020204" pitchFamily="34" charset="0"/>
              </a:rPr>
              <a:t>Sincerity and respect to a poor</a:t>
            </a:r>
          </a:p>
          <a:p>
            <a:pPr marL="460375" indent="-447675">
              <a:buFont typeface="Wingdings" pitchFamily="2" charset="2"/>
              <a:buChar char="§"/>
            </a:pPr>
            <a:r>
              <a:rPr lang="en-US" sz="3600" dirty="0">
                <a:latin typeface="Century Gothic" panose="020B0502020202020204" pitchFamily="34" charset="0"/>
              </a:rPr>
              <a:t>Management and guidance</a:t>
            </a:r>
          </a:p>
          <a:p>
            <a:pPr marL="460375" indent="-447675">
              <a:buFont typeface="Wingdings" pitchFamily="2" charset="2"/>
              <a:buChar char="§"/>
            </a:pPr>
            <a:r>
              <a:rPr lang="en-US" sz="3600" dirty="0">
                <a:latin typeface="Century Gothic" panose="020B0502020202020204" pitchFamily="34" charset="0"/>
              </a:rPr>
              <a:t>Know the problem and provide the solution</a:t>
            </a:r>
          </a:p>
          <a:p>
            <a:pPr marL="460375" indent="-447675">
              <a:buFont typeface="Wingdings" pitchFamily="2" charset="2"/>
              <a:buChar char="§"/>
            </a:pPr>
            <a:r>
              <a:rPr lang="en-US" sz="3600" dirty="0">
                <a:latin typeface="Century Gothic" panose="020B0502020202020204" pitchFamily="34" charset="0"/>
              </a:rPr>
              <a:t>Change the status of a poor</a:t>
            </a:r>
          </a:p>
        </p:txBody>
      </p:sp>
      <p:sp>
        <p:nvSpPr>
          <p:cNvPr id="4" name="Footer Placeholder 3">
            <a:extLst>
              <a:ext uri="{FF2B5EF4-FFF2-40B4-BE49-F238E27FC236}">
                <a16:creationId xmlns:a16="http://schemas.microsoft.com/office/drawing/2014/main" id="{CA834845-8B89-7E4F-91C2-59EF09D6642C}"/>
              </a:ext>
            </a:extLst>
          </p:cNvPr>
          <p:cNvSpPr>
            <a:spLocks noGrp="1"/>
          </p:cNvSpPr>
          <p:nvPr>
            <p:ph type="ftr" sz="quarter" idx="11"/>
          </p:nvPr>
        </p:nvSpPr>
        <p:spPr/>
        <p:txBody>
          <a:bodyPr/>
          <a:lstStyle/>
          <a:p>
            <a:r>
              <a:rPr lang="en-US"/>
              <a:t>Mufti Aziz Ur Rehman</a:t>
            </a:r>
          </a:p>
        </p:txBody>
      </p:sp>
      <p:sp>
        <p:nvSpPr>
          <p:cNvPr id="5" name="Slide Number Placeholder 4">
            <a:extLst>
              <a:ext uri="{FF2B5EF4-FFF2-40B4-BE49-F238E27FC236}">
                <a16:creationId xmlns:a16="http://schemas.microsoft.com/office/drawing/2014/main" id="{80382654-0641-4841-87E2-621792A540AF}"/>
              </a:ext>
            </a:extLst>
          </p:cNvPr>
          <p:cNvSpPr>
            <a:spLocks noGrp="1"/>
          </p:cNvSpPr>
          <p:nvPr>
            <p:ph type="sldNum" sz="quarter" idx="12"/>
          </p:nvPr>
        </p:nvSpPr>
        <p:spPr/>
        <p:txBody>
          <a:bodyPr/>
          <a:lstStyle/>
          <a:p>
            <a:fld id="{D113647A-D224-4710-85FA-0717A9E81203}" type="slidenum">
              <a:rPr lang="en-US" smtClean="0"/>
              <a:t>18</a:t>
            </a:fld>
            <a:endParaRPr lang="en-US"/>
          </a:p>
        </p:txBody>
      </p:sp>
    </p:spTree>
    <p:extLst>
      <p:ext uri="{BB962C8B-B14F-4D97-AF65-F5344CB8AC3E}">
        <p14:creationId xmlns:p14="http://schemas.microsoft.com/office/powerpoint/2010/main" val="331628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41814"/>
            <a:ext cx="12191999" cy="6816186"/>
          </a:xfrm>
          <a:prstGeom prst="rect">
            <a:avLst/>
          </a:prstGeom>
        </p:spPr>
      </p:pic>
      <p:sp>
        <p:nvSpPr>
          <p:cNvPr id="4" name="Footer Placeholder 3"/>
          <p:cNvSpPr>
            <a:spLocks noGrp="1"/>
          </p:cNvSpPr>
          <p:nvPr>
            <p:ph type="ftr" sz="quarter" idx="11"/>
          </p:nvPr>
        </p:nvSpPr>
        <p:spPr/>
        <p:txBody>
          <a:bodyPr/>
          <a:lstStyle/>
          <a:p>
            <a:r>
              <a:rPr lang="en-GB"/>
              <a:t>Mufti Aziz Ur Rehman</a:t>
            </a:r>
            <a:endParaRPr lang="en-GB" dirty="0"/>
          </a:p>
        </p:txBody>
      </p:sp>
      <p:sp>
        <p:nvSpPr>
          <p:cNvPr id="5" name="Slide Number Placeholder 4"/>
          <p:cNvSpPr>
            <a:spLocks noGrp="1"/>
          </p:cNvSpPr>
          <p:nvPr>
            <p:ph type="sldNum" sz="quarter" idx="12"/>
          </p:nvPr>
        </p:nvSpPr>
        <p:spPr/>
        <p:txBody>
          <a:bodyPr/>
          <a:lstStyle/>
          <a:p>
            <a:fld id="{7DF0DFA0-E170-461E-99FB-B584AFEB5AA9}" type="slidenum">
              <a:rPr lang="en-GB" smtClean="0"/>
              <a:pPr/>
              <a:t>19</a:t>
            </a:fld>
            <a:endParaRPr lang="en-GB"/>
          </a:p>
        </p:txBody>
      </p:sp>
      <p:pic>
        <p:nvPicPr>
          <p:cNvPr id="12" name="Picture 11"/>
          <p:cNvPicPr>
            <a:picLocks noChangeAspect="1"/>
          </p:cNvPicPr>
          <p:nvPr/>
        </p:nvPicPr>
        <p:blipFill>
          <a:blip r:embed="rId3"/>
          <a:stretch>
            <a:fillRect/>
          </a:stretch>
        </p:blipFill>
        <p:spPr>
          <a:xfrm flipH="1">
            <a:off x="69272" y="1940174"/>
            <a:ext cx="3512127" cy="458466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outerShdw dist="50800" sx="1000" sy="1000" algn="ctr" rotWithShape="0">
              <a:schemeClr val="bg1"/>
            </a:outerShdw>
            <a:reflection endPos="0" dir="5400000" sy="-100000" algn="bl" rotWithShape="0"/>
            <a:softEdge rad="457200"/>
          </a:effectLst>
        </p:spPr>
      </p:pic>
      <p:sp>
        <p:nvSpPr>
          <p:cNvPr id="2" name="TextBox 1">
            <a:extLst>
              <a:ext uri="{FF2B5EF4-FFF2-40B4-BE49-F238E27FC236}">
                <a16:creationId xmlns:a16="http://schemas.microsoft.com/office/drawing/2014/main" id="{7BF03DE7-4F4F-3C48-A8F9-0D913E383C54}"/>
              </a:ext>
            </a:extLst>
          </p:cNvPr>
          <p:cNvSpPr txBox="1"/>
          <p:nvPr/>
        </p:nvSpPr>
        <p:spPr>
          <a:xfrm>
            <a:off x="262597" y="333159"/>
            <a:ext cx="3776003" cy="830997"/>
          </a:xfrm>
          <a:prstGeom prst="rect">
            <a:avLst/>
          </a:prstGeom>
          <a:noFill/>
        </p:spPr>
        <p:txBody>
          <a:bodyPr wrap="square" rtlCol="0">
            <a:spAutoFit/>
          </a:bodyPr>
          <a:lstStyle/>
          <a:p>
            <a:r>
              <a:rPr lang="en-US" sz="4800" dirty="0">
                <a:solidFill>
                  <a:schemeClr val="bg1"/>
                </a:solidFill>
              </a:rPr>
              <a:t>Unfortunately</a:t>
            </a:r>
          </a:p>
        </p:txBody>
      </p:sp>
    </p:spTree>
    <p:extLst>
      <p:ext uri="{BB962C8B-B14F-4D97-AF65-F5344CB8AC3E}">
        <p14:creationId xmlns:p14="http://schemas.microsoft.com/office/powerpoint/2010/main" val="365902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8498"/>
            <a:ext cx="11700164" cy="6431684"/>
          </a:xfrm>
        </p:spPr>
        <p:txBody>
          <a:bodyPr anchor="ctr">
            <a:noAutofit/>
          </a:bodyPr>
          <a:lstStyle/>
          <a:p>
            <a:pPr marL="0" indent="0">
              <a:buNone/>
            </a:pPr>
            <a:r>
              <a:rPr lang="en-US" sz="13800" dirty="0">
                <a:solidFill>
                  <a:srgbClr val="FF0000"/>
                </a:solidFill>
                <a:latin typeface="Britannic Bold" panose="020B0903060703020204" pitchFamily="34" charset="77"/>
              </a:rPr>
              <a:t>Macro</a:t>
            </a:r>
          </a:p>
          <a:p>
            <a:pPr marL="0" indent="0">
              <a:buNone/>
            </a:pPr>
            <a:r>
              <a:rPr lang="en-US" sz="13800" dirty="0">
                <a:solidFill>
                  <a:srgbClr val="000099"/>
                </a:solidFill>
                <a:latin typeface="Britannic Bold" panose="020B0903060703020204" pitchFamily="34" charset="77"/>
              </a:rPr>
              <a:t>Micro</a:t>
            </a:r>
            <a:endParaRPr lang="ar-AE" sz="13800" dirty="0">
              <a:solidFill>
                <a:srgbClr val="000099"/>
              </a:solidFill>
              <a:latin typeface="Britannic Bold" panose="020B0903060703020204" pitchFamily="34" charset="77"/>
            </a:endParaRPr>
          </a:p>
          <a:p>
            <a:pPr marL="0" indent="0">
              <a:buNone/>
            </a:pPr>
            <a:endParaRPr lang="en-US" sz="1800" dirty="0">
              <a:latin typeface="Bodoni MT Black" panose="02070A03080606020203" pitchFamily="18" charset="0"/>
            </a:endParaRPr>
          </a:p>
          <a:p>
            <a:pPr marL="0" indent="0">
              <a:buNone/>
            </a:pPr>
            <a:endParaRPr lang="en-US" sz="1800" dirty="0">
              <a:latin typeface="Bodoni MT Black" panose="02070A03080606020203" pitchFamily="18" charset="0"/>
            </a:endParaRPr>
          </a:p>
          <a:p>
            <a:pPr marL="0" indent="0" algn="ctr">
              <a:buNone/>
            </a:pPr>
            <a:r>
              <a:rPr lang="en-US" sz="8000" b="1" dirty="0">
                <a:latin typeface="Century Gothic" panose="020B0502020202020204" pitchFamily="34" charset="0"/>
              </a:rPr>
              <a:t>A real hope for poor</a:t>
            </a:r>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2</a:t>
            </a:fld>
            <a:endParaRPr lang="en-US"/>
          </a:p>
        </p:txBody>
      </p:sp>
      <p:sp>
        <p:nvSpPr>
          <p:cNvPr id="2" name="Right Brace 1">
            <a:extLst>
              <a:ext uri="{FF2B5EF4-FFF2-40B4-BE49-F238E27FC236}">
                <a16:creationId xmlns:a16="http://schemas.microsoft.com/office/drawing/2014/main" id="{1E09245F-2301-9942-96A6-F8D1090E53FA}"/>
              </a:ext>
            </a:extLst>
          </p:cNvPr>
          <p:cNvSpPr/>
          <p:nvPr/>
        </p:nvSpPr>
        <p:spPr>
          <a:xfrm>
            <a:off x="4975713" y="981287"/>
            <a:ext cx="792480" cy="3211152"/>
          </a:xfrm>
          <a:prstGeom prst="rightBrace">
            <a:avLst>
              <a:gd name="adj1" fmla="val 104192"/>
              <a:gd name="adj2" fmla="val 52583"/>
            </a:avLst>
          </a:prstGeom>
          <a:ln w="12382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3E67FFDD-8985-5D4D-A612-52C92FE5D1D8}"/>
              </a:ext>
            </a:extLst>
          </p:cNvPr>
          <p:cNvSpPr/>
          <p:nvPr/>
        </p:nvSpPr>
        <p:spPr>
          <a:xfrm>
            <a:off x="5929905" y="1552602"/>
            <a:ext cx="5835252" cy="221599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3800" b="1" cap="none" spc="0" dirty="0">
                <a:ln/>
                <a:solidFill>
                  <a:schemeClr val="accent4"/>
                </a:solidFill>
                <a:effectLst/>
              </a:rPr>
              <a:t>Finance</a:t>
            </a:r>
          </a:p>
        </p:txBody>
      </p:sp>
    </p:spTree>
    <p:extLst>
      <p:ext uri="{BB962C8B-B14F-4D97-AF65-F5344CB8AC3E}">
        <p14:creationId xmlns:p14="http://schemas.microsoft.com/office/powerpoint/2010/main" val="3194089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Mufti Aziz Ur Rehman</a:t>
            </a:r>
            <a:endParaRPr lang="en-GB" dirty="0"/>
          </a:p>
        </p:txBody>
      </p:sp>
      <p:sp>
        <p:nvSpPr>
          <p:cNvPr id="5" name="Slide Number Placeholder 4"/>
          <p:cNvSpPr>
            <a:spLocks noGrp="1"/>
          </p:cNvSpPr>
          <p:nvPr>
            <p:ph type="sldNum" sz="quarter" idx="12"/>
          </p:nvPr>
        </p:nvSpPr>
        <p:spPr/>
        <p:txBody>
          <a:bodyPr/>
          <a:lstStyle/>
          <a:p>
            <a:fld id="{7DF0DFA0-E170-461E-99FB-B584AFEB5AA9}" type="slidenum">
              <a:rPr lang="en-GB" smtClean="0"/>
              <a:pPr/>
              <a:t>20</a:t>
            </a:fld>
            <a:endParaRPr lang="en-GB"/>
          </a:p>
        </p:txBody>
      </p:sp>
      <p:pic>
        <p:nvPicPr>
          <p:cNvPr id="1026" name="Picture 2" descr="http://www.nceinstitute.com/wp-content/uploads/2011/06/Courage_iStock_000016399116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356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84CEAB-9507-0F4B-9F0E-EC891291CFEF}"/>
              </a:ext>
            </a:extLst>
          </p:cNvPr>
          <p:cNvSpPr txBox="1"/>
          <p:nvPr/>
        </p:nvSpPr>
        <p:spPr>
          <a:xfrm>
            <a:off x="154743" y="178484"/>
            <a:ext cx="8285871" cy="923330"/>
          </a:xfrm>
          <a:prstGeom prst="rect">
            <a:avLst/>
          </a:prstGeom>
          <a:noFill/>
        </p:spPr>
        <p:txBody>
          <a:bodyPr wrap="square" rtlCol="0">
            <a:spAutoFit/>
          </a:bodyPr>
          <a:lstStyle/>
          <a:p>
            <a:r>
              <a:rPr lang="en-US" sz="5400" b="1" dirty="0">
                <a:ln w="28575">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t>We have to increase the</a:t>
            </a:r>
          </a:p>
        </p:txBody>
      </p:sp>
    </p:spTree>
    <p:extLst>
      <p:ext uri="{BB962C8B-B14F-4D97-AF65-F5344CB8AC3E}">
        <p14:creationId xmlns:p14="http://schemas.microsoft.com/office/powerpoint/2010/main" val="303029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7200" cy="914400"/>
          </a:xfrm>
          <a:gradFill flip="none" rotWithShape="1">
            <a:lin ang="0" scaled="1"/>
            <a:tileRect/>
          </a:gradFill>
        </p:spPr>
        <p:style>
          <a:lnRef idx="1">
            <a:schemeClr val="accent1"/>
          </a:lnRef>
          <a:fillRef idx="2">
            <a:schemeClr val="accent1"/>
          </a:fillRef>
          <a:effectRef idx="1">
            <a:schemeClr val="accent1"/>
          </a:effectRef>
          <a:fontRef idx="minor">
            <a:schemeClr val="dk1"/>
          </a:fontRef>
        </p:style>
        <p:txBody>
          <a:bodyPr/>
          <a:lstStyle/>
          <a:p>
            <a:pPr algn="l"/>
            <a:r>
              <a:rPr lang="en-US" b="1" dirty="0">
                <a:ln w="6600">
                  <a:solidFill>
                    <a:schemeClr val="accent2"/>
                  </a:solidFill>
                  <a:prstDash val="solid"/>
                </a:ln>
                <a:effectLst>
                  <a:outerShdw dist="38100" dir="2700000" algn="tl" rotWithShape="0">
                    <a:schemeClr val="accent2"/>
                  </a:outerShdw>
                </a:effectLst>
                <a:latin typeface="Arial" pitchFamily="34" charset="0"/>
                <a:cs typeface="Arial" pitchFamily="34" charset="0"/>
              </a:rPr>
              <a:t>A simple  and sweet solution</a:t>
            </a:r>
            <a:endParaRPr lang="en-US" dirty="0"/>
          </a:p>
        </p:txBody>
      </p:sp>
      <p:sp>
        <p:nvSpPr>
          <p:cNvPr id="3" name="Content Placeholder 2"/>
          <p:cNvSpPr>
            <a:spLocks noGrp="1"/>
          </p:cNvSpPr>
          <p:nvPr>
            <p:ph idx="1"/>
          </p:nvPr>
        </p:nvSpPr>
        <p:spPr>
          <a:xfrm>
            <a:off x="6280030" y="1414732"/>
            <a:ext cx="5664683" cy="4941618"/>
          </a:xfrm>
        </p:spPr>
        <p:txBody>
          <a:bodyPr>
            <a:normAutofit/>
          </a:bodyPr>
          <a:lstStyle/>
          <a:p>
            <a:pPr marL="0" indent="0" algn="r" rtl="1">
              <a:buNone/>
            </a:pPr>
            <a:r>
              <a:rPr lang="ur" sz="3600" b="1" dirty="0">
                <a:latin typeface="Arabic Typesetting" panose="03020402040406030203" pitchFamily="66" charset="-78"/>
                <a:cs typeface="Arabic Typesetting" panose="03020402040406030203" pitchFamily="66" charset="-78"/>
              </a:rPr>
              <a:t>وَأَنكِحُوا الْأَيَامَىٰ مِنكُمْ وَالصَّالِحِينَ مِنْ عِبَادِكُمْ وَإِمَائِكُمْ ۚ إِن يَكُونُوا فُقَرَاءَ يُغْنِهِمُ اللَّهُ مِن فَضْلِهِ ۗ وَاللَّهُ وَاسِعٌ عَلِيمٌ (32)</a:t>
            </a:r>
            <a:endParaRPr lang="en-US" sz="3600" b="1" dirty="0">
              <a:latin typeface="Arabic Typesetting" panose="03020402040406030203" pitchFamily="66" charset="-78"/>
              <a:cs typeface="Arabic Typesetting" panose="03020402040406030203" pitchFamily="66" charset="-78"/>
            </a:endParaRPr>
          </a:p>
          <a:p>
            <a:pPr marL="0" indent="0" rtl="1">
              <a:buNone/>
            </a:pPr>
            <a:r>
              <a:rPr lang="en-US" dirty="0"/>
              <a:t>And marry the unmarried among you and the righteous among your male slaves and female slaves. If they should be poor, Allah will enrich them from His bounty, and Allah is all-Encompassing and Knowing.</a:t>
            </a:r>
            <a:endParaRPr lang="en-US" sz="2400" dirty="0">
              <a:latin typeface="Arabic Typesetting" panose="03020402040406030203" pitchFamily="66" charset="-78"/>
              <a:cs typeface="Arabic Typesetting" panose="03020402040406030203" pitchFamily="66" charset="-78"/>
            </a:endParaRPr>
          </a:p>
          <a:p>
            <a:endParaRPr lang="en-US" dirty="0"/>
          </a:p>
        </p:txBody>
      </p:sp>
      <p:sp>
        <p:nvSpPr>
          <p:cNvPr id="4" name="Footer Placeholder 3"/>
          <p:cNvSpPr>
            <a:spLocks noGrp="1"/>
          </p:cNvSpPr>
          <p:nvPr>
            <p:ph type="ftr" sz="quarter" idx="11"/>
          </p:nvPr>
        </p:nvSpPr>
        <p:spPr/>
        <p:txBody>
          <a:bodyPr/>
          <a:lstStyle/>
          <a:p>
            <a:r>
              <a:rPr lang="en-GB"/>
              <a:t>Mufti Aziz Ur Rehman</a:t>
            </a:r>
            <a:endParaRPr lang="en-GB" dirty="0"/>
          </a:p>
        </p:txBody>
      </p:sp>
      <p:sp>
        <p:nvSpPr>
          <p:cNvPr id="5" name="Slide Number Placeholder 4"/>
          <p:cNvSpPr>
            <a:spLocks noGrp="1"/>
          </p:cNvSpPr>
          <p:nvPr>
            <p:ph type="sldNum" sz="quarter" idx="12"/>
          </p:nvPr>
        </p:nvSpPr>
        <p:spPr/>
        <p:txBody>
          <a:bodyPr/>
          <a:lstStyle/>
          <a:p>
            <a:fld id="{7DF0DFA0-E170-461E-99FB-B584AFEB5AA9}" type="slidenum">
              <a:rPr lang="en-GB" smtClean="0"/>
              <a:pPr/>
              <a:t>21</a:t>
            </a:fld>
            <a:endParaRPr lang="en-GB"/>
          </a:p>
        </p:txBody>
      </p:sp>
      <p:pic>
        <p:nvPicPr>
          <p:cNvPr id="6" name="Content Placeholder 2">
            <a:extLst>
              <a:ext uri="{FF2B5EF4-FFF2-40B4-BE49-F238E27FC236}">
                <a16:creationId xmlns:a16="http://schemas.microsoft.com/office/drawing/2014/main" id="{6CA4C368-41F7-8442-BC07-82C7846E5031}"/>
              </a:ext>
            </a:extLst>
          </p:cNvPr>
          <p:cNvPicPr>
            <a:picLocks noChangeAspect="1"/>
          </p:cNvPicPr>
          <p:nvPr/>
        </p:nvPicPr>
        <p:blipFill rotWithShape="1">
          <a:blip r:embed="rId2"/>
          <a:srcRect l="6010" r="7488"/>
          <a:stretch/>
        </p:blipFill>
        <p:spPr>
          <a:xfrm>
            <a:off x="247287" y="1266303"/>
            <a:ext cx="5848713" cy="5090047"/>
          </a:xfrm>
          <a:prstGeom prst="rect">
            <a:avLst/>
          </a:prstGeom>
        </p:spPr>
      </p:pic>
    </p:spTree>
    <p:extLst>
      <p:ext uri="{BB962C8B-B14F-4D97-AF65-F5344CB8AC3E}">
        <p14:creationId xmlns:p14="http://schemas.microsoft.com/office/powerpoint/2010/main" val="406890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027" y="136524"/>
            <a:ext cx="11829690" cy="6390885"/>
          </a:xfrm>
        </p:spPr>
        <p:txBody>
          <a:bodyPr anchor="ctr">
            <a:normAutofit fontScale="92500" lnSpcReduction="10000"/>
          </a:bodyPr>
          <a:lstStyle/>
          <a:p>
            <a:pPr marL="0" indent="0" algn="ctr">
              <a:buNone/>
            </a:pPr>
            <a:r>
              <a:rPr lang="en-US" sz="23900" dirty="0">
                <a:solidFill>
                  <a:srgbClr val="000099"/>
                </a:solidFill>
                <a:latin typeface="Britannic Bold" panose="020B0903060703020204" pitchFamily="34" charset="77"/>
              </a:rPr>
              <a:t>Thank you</a:t>
            </a:r>
          </a:p>
        </p:txBody>
      </p:sp>
      <p:sp>
        <p:nvSpPr>
          <p:cNvPr id="4" name="Footer Placeholder 3"/>
          <p:cNvSpPr>
            <a:spLocks noGrp="1"/>
          </p:cNvSpPr>
          <p:nvPr>
            <p:ph type="ftr" sz="quarter" idx="11"/>
          </p:nvPr>
        </p:nvSpPr>
        <p:spPr/>
        <p:txBody>
          <a:bodyPr/>
          <a:lstStyle/>
          <a:p>
            <a:r>
              <a:rPr lang="en-GB"/>
              <a:t>Mufti Aziz Ur Rehman</a:t>
            </a:r>
            <a:endParaRPr lang="en-GB" dirty="0"/>
          </a:p>
        </p:txBody>
      </p:sp>
      <p:sp>
        <p:nvSpPr>
          <p:cNvPr id="5" name="Slide Number Placeholder 4"/>
          <p:cNvSpPr>
            <a:spLocks noGrp="1"/>
          </p:cNvSpPr>
          <p:nvPr>
            <p:ph type="sldNum" sz="quarter" idx="12"/>
          </p:nvPr>
        </p:nvSpPr>
        <p:spPr/>
        <p:txBody>
          <a:bodyPr/>
          <a:lstStyle/>
          <a:p>
            <a:fld id="{7DF0DFA0-E170-461E-99FB-B584AFEB5AA9}" type="slidenum">
              <a:rPr lang="en-GB" smtClean="0"/>
              <a:pPr/>
              <a:t>22</a:t>
            </a:fld>
            <a:endParaRPr lang="en-GB"/>
          </a:p>
        </p:txBody>
      </p:sp>
    </p:spTree>
    <p:extLst>
      <p:ext uri="{BB962C8B-B14F-4D97-AF65-F5344CB8AC3E}">
        <p14:creationId xmlns:p14="http://schemas.microsoft.com/office/powerpoint/2010/main" val="116996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3</a:t>
            </a:fld>
            <a:endParaRPr lang="en-US"/>
          </a:p>
        </p:txBody>
      </p:sp>
      <p:sp>
        <p:nvSpPr>
          <p:cNvPr id="6" name="Rectangle 5"/>
          <p:cNvSpPr/>
          <p:nvPr/>
        </p:nvSpPr>
        <p:spPr>
          <a:xfrm>
            <a:off x="155274" y="728260"/>
            <a:ext cx="11852696" cy="5401479"/>
          </a:xfrm>
          <a:prstGeom prst="rect">
            <a:avLst/>
          </a:prstGeom>
          <a:noFill/>
        </p:spPr>
        <p:txBody>
          <a:bodyPr wrap="square" lIns="91440" tIns="45720" rIns="91440" bIns="45720" anchor="ctr">
            <a:spAutoFit/>
          </a:bodyPr>
          <a:lstStyle/>
          <a:p>
            <a:pPr algn="ctr"/>
            <a:r>
              <a:rPr lang="en-US" sz="11500" b="1" dirty="0">
                <a:ln w="53975" cap="flat">
                  <a:solidFill>
                    <a:srgbClr val="000099"/>
                  </a:solidFill>
                  <a:prstDash val="solid"/>
                </a:ln>
                <a:solidFill>
                  <a:srgbClr val="FFFFFF"/>
                </a:solidFill>
                <a:effectLst>
                  <a:outerShdw dist="38100" dir="2700000" algn="tl" rotWithShape="0">
                    <a:schemeClr val="accent2"/>
                  </a:outerShdw>
                </a:effectLst>
                <a:latin typeface="Arial Black" panose="020B0604020202020204" pitchFamily="34" charset="0"/>
                <a:cs typeface="Arial Black" panose="020B0604020202020204" pitchFamily="34" charset="0"/>
              </a:rPr>
              <a:t>What are the reasons for poverty?</a:t>
            </a:r>
          </a:p>
        </p:txBody>
      </p:sp>
      <p:sp>
        <p:nvSpPr>
          <p:cNvPr id="2" name="TextBox 1">
            <a:extLst>
              <a:ext uri="{FF2B5EF4-FFF2-40B4-BE49-F238E27FC236}">
                <a16:creationId xmlns:a16="http://schemas.microsoft.com/office/drawing/2014/main" id="{DBFC03F2-76C8-FA4E-8049-C886D8523CA4}"/>
              </a:ext>
            </a:extLst>
          </p:cNvPr>
          <p:cNvSpPr txBox="1"/>
          <p:nvPr/>
        </p:nvSpPr>
        <p:spPr>
          <a:xfrm>
            <a:off x="5627077" y="43891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9175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EDDF-D82D-B748-A1EB-6DF9996CC37E}"/>
              </a:ext>
            </a:extLst>
          </p:cNvPr>
          <p:cNvSpPr>
            <a:spLocks noGrp="1"/>
          </p:cNvSpPr>
          <p:nvPr>
            <p:ph type="title"/>
          </p:nvPr>
        </p:nvSpPr>
        <p:spPr>
          <a:xfrm>
            <a:off x="152400" y="136525"/>
            <a:ext cx="11887200" cy="914400"/>
          </a:xfrm>
          <a:solidFill>
            <a:schemeClr val="accent1">
              <a:lumMod val="60000"/>
              <a:lumOff val="40000"/>
            </a:schemeClr>
          </a:solidFill>
        </p:spPr>
        <p:txBody>
          <a:bodyPr anchor="ctr"/>
          <a:lstStyle/>
          <a:p>
            <a:r>
              <a:rPr lang="en-US" b="1" dirty="0">
                <a:solidFill>
                  <a:srgbClr val="C00000"/>
                </a:solidFill>
                <a:latin typeface="Arial" panose="020B0604020202020204" pitchFamily="34" charset="0"/>
                <a:cs typeface="Arial" panose="020B0604020202020204" pitchFamily="34" charset="0"/>
              </a:rPr>
              <a:t>Today’s Civilizational Challenges</a:t>
            </a:r>
          </a:p>
        </p:txBody>
      </p:sp>
      <p:sp>
        <p:nvSpPr>
          <p:cNvPr id="3" name="Content Placeholder 2">
            <a:extLst>
              <a:ext uri="{FF2B5EF4-FFF2-40B4-BE49-F238E27FC236}">
                <a16:creationId xmlns:a16="http://schemas.microsoft.com/office/drawing/2014/main" id="{4A04993E-301C-4641-B101-195A3B382126}"/>
              </a:ext>
            </a:extLst>
          </p:cNvPr>
          <p:cNvSpPr>
            <a:spLocks noGrp="1"/>
          </p:cNvSpPr>
          <p:nvPr>
            <p:ph idx="1"/>
          </p:nvPr>
        </p:nvSpPr>
        <p:spPr>
          <a:xfrm>
            <a:off x="236808" y="1253330"/>
            <a:ext cx="11887200" cy="5103019"/>
          </a:xfrm>
        </p:spPr>
        <p:txBody>
          <a:bodyPr anchor="ctr">
            <a:normAutofit/>
          </a:bodyPr>
          <a:lstStyle/>
          <a:p>
            <a:pPr marL="460375" indent="-460375">
              <a:buFont typeface="Wingdings" pitchFamily="2" charset="2"/>
              <a:buChar char="§"/>
            </a:pPr>
            <a:r>
              <a:rPr lang="en-US" sz="3200" dirty="0">
                <a:latin typeface="Century Gothic" panose="020B0502020202020204" pitchFamily="34" charset="0"/>
              </a:rPr>
              <a:t>Climate changes. Global environmental changes</a:t>
            </a:r>
          </a:p>
          <a:p>
            <a:pPr marL="460375" indent="-460375">
              <a:buFont typeface="Wingdings" pitchFamily="2" charset="2"/>
              <a:buChar char="§"/>
            </a:pPr>
            <a:r>
              <a:rPr lang="en-US" sz="3200" dirty="0">
                <a:latin typeface="Century Gothic" panose="020B0502020202020204" pitchFamily="34" charset="0"/>
              </a:rPr>
              <a:t>Exhaustion of natural resources</a:t>
            </a:r>
          </a:p>
          <a:p>
            <a:pPr marL="460375" indent="-460375">
              <a:buFont typeface="Wingdings" pitchFamily="2" charset="2"/>
              <a:buChar char="§"/>
            </a:pPr>
            <a:r>
              <a:rPr lang="en-US" sz="3200" dirty="0">
                <a:latin typeface="Century Gothic" panose="020B0502020202020204" pitchFamily="34" charset="0"/>
              </a:rPr>
              <a:t>Loss of biodiversity and destructions of species </a:t>
            </a:r>
          </a:p>
          <a:p>
            <a:pPr marL="460375" indent="-460375">
              <a:buFont typeface="Wingdings" pitchFamily="2" charset="2"/>
              <a:buChar char="§"/>
            </a:pPr>
            <a:r>
              <a:rPr lang="en-US" sz="3200" dirty="0">
                <a:latin typeface="Century Gothic" panose="020B0502020202020204" pitchFamily="34" charset="0"/>
              </a:rPr>
              <a:t>Economic instability</a:t>
            </a:r>
          </a:p>
          <a:p>
            <a:pPr marL="460375" indent="-460375">
              <a:buFont typeface="Wingdings" pitchFamily="2" charset="2"/>
              <a:buChar char="§"/>
            </a:pPr>
            <a:r>
              <a:rPr lang="en-US" sz="3200" dirty="0">
                <a:latin typeface="Century Gothic" panose="020B0502020202020204" pitchFamily="34" charset="0"/>
              </a:rPr>
              <a:t>Wars and terrorism crises</a:t>
            </a:r>
          </a:p>
          <a:p>
            <a:pPr marL="460375" indent="-460375">
              <a:buFont typeface="Wingdings" pitchFamily="2" charset="2"/>
              <a:buChar char="§"/>
            </a:pPr>
            <a:r>
              <a:rPr lang="en-US" sz="3200" dirty="0">
                <a:latin typeface="Century Gothic" panose="020B0502020202020204" pitchFamily="34" charset="0"/>
              </a:rPr>
              <a:t>Production of nuclear weapons</a:t>
            </a:r>
          </a:p>
          <a:p>
            <a:pPr marL="460375" indent="-460375">
              <a:buFont typeface="Wingdings" pitchFamily="2" charset="2"/>
              <a:buChar char="§"/>
            </a:pPr>
            <a:r>
              <a:rPr lang="en-US" sz="3200" dirty="0">
                <a:latin typeface="Century Gothic" panose="020B0502020202020204" pitchFamily="34" charset="0"/>
              </a:rPr>
              <a:t>Hunger and food shortage</a:t>
            </a:r>
          </a:p>
          <a:p>
            <a:pPr marL="460375" indent="-460375">
              <a:buFont typeface="Wingdings" pitchFamily="2" charset="2"/>
              <a:buChar char="§"/>
            </a:pPr>
            <a:r>
              <a:rPr lang="en-US" sz="3200" dirty="0">
                <a:latin typeface="Century Gothic" panose="020B0502020202020204" pitchFamily="34" charset="0"/>
              </a:rPr>
              <a:t>Widespread social unrest</a:t>
            </a:r>
          </a:p>
        </p:txBody>
      </p:sp>
      <p:sp>
        <p:nvSpPr>
          <p:cNvPr id="4" name="Footer Placeholder 3">
            <a:extLst>
              <a:ext uri="{FF2B5EF4-FFF2-40B4-BE49-F238E27FC236}">
                <a16:creationId xmlns:a16="http://schemas.microsoft.com/office/drawing/2014/main" id="{56628E55-D398-C441-AD90-3875BD0552DF}"/>
              </a:ext>
            </a:extLst>
          </p:cNvPr>
          <p:cNvSpPr>
            <a:spLocks noGrp="1"/>
          </p:cNvSpPr>
          <p:nvPr>
            <p:ph type="ftr" sz="quarter" idx="11"/>
          </p:nvPr>
        </p:nvSpPr>
        <p:spPr/>
        <p:txBody>
          <a:bodyPr/>
          <a:lstStyle/>
          <a:p>
            <a:r>
              <a:rPr lang="en-US"/>
              <a:t>Mufti Aziz Ur Rehman</a:t>
            </a:r>
          </a:p>
        </p:txBody>
      </p:sp>
      <p:sp>
        <p:nvSpPr>
          <p:cNvPr id="5" name="Slide Number Placeholder 4">
            <a:extLst>
              <a:ext uri="{FF2B5EF4-FFF2-40B4-BE49-F238E27FC236}">
                <a16:creationId xmlns:a16="http://schemas.microsoft.com/office/drawing/2014/main" id="{3688201A-4926-7A42-823C-27D9A097CA4E}"/>
              </a:ext>
            </a:extLst>
          </p:cNvPr>
          <p:cNvSpPr>
            <a:spLocks noGrp="1"/>
          </p:cNvSpPr>
          <p:nvPr>
            <p:ph type="sldNum" sz="quarter" idx="12"/>
          </p:nvPr>
        </p:nvSpPr>
        <p:spPr/>
        <p:txBody>
          <a:bodyPr/>
          <a:lstStyle/>
          <a:p>
            <a:fld id="{D3FCAAFE-5534-4CF9-983C-307EA9D50C76}" type="slidenum">
              <a:rPr lang="en-US" smtClean="0"/>
              <a:t>4</a:t>
            </a:fld>
            <a:endParaRPr lang="en-US"/>
          </a:p>
        </p:txBody>
      </p:sp>
      <p:sp>
        <p:nvSpPr>
          <p:cNvPr id="6" name="Explosion 2 5">
            <a:extLst>
              <a:ext uri="{FF2B5EF4-FFF2-40B4-BE49-F238E27FC236}">
                <a16:creationId xmlns:a16="http://schemas.microsoft.com/office/drawing/2014/main" id="{AC0A79B7-AB81-7F45-B1A3-EFB40DC2C1B5}"/>
              </a:ext>
            </a:extLst>
          </p:cNvPr>
          <p:cNvSpPr/>
          <p:nvPr/>
        </p:nvSpPr>
        <p:spPr>
          <a:xfrm rot="20651885">
            <a:off x="7117197" y="3015680"/>
            <a:ext cx="4932882" cy="2906509"/>
          </a:xfrm>
          <a:prstGeom prst="irregularSeal2">
            <a:avLst/>
          </a:prstGeom>
          <a:solidFill>
            <a:srgbClr val="FFFF00"/>
          </a:solidFill>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ctr"/>
            <a:r>
              <a:rPr lang="en-US" sz="4000" b="1" dirty="0" err="1">
                <a:ln>
                  <a:solidFill>
                    <a:srgbClr val="C00000"/>
                  </a:solidFill>
                </a:ln>
                <a:solidFill>
                  <a:srgbClr val="C00000"/>
                </a:solidFill>
                <a:latin typeface="Arial Black" panose="020B0604020202020204" pitchFamily="34" charset="0"/>
                <a:cs typeface="Arial Black" panose="020B0604020202020204" pitchFamily="34" charset="0"/>
              </a:rPr>
              <a:t>Fasad</a:t>
            </a:r>
            <a:r>
              <a:rPr lang="en-US" sz="4000" b="1" dirty="0">
                <a:ln>
                  <a:solidFill>
                    <a:srgbClr val="C00000"/>
                  </a:solidFill>
                </a:ln>
                <a:solidFill>
                  <a:srgbClr val="C00000"/>
                </a:solidFill>
                <a:latin typeface="Arial Black" panose="020B0604020202020204" pitchFamily="34" charset="0"/>
                <a:cs typeface="Arial Black" panose="020B0604020202020204" pitchFamily="34" charset="0"/>
              </a:rPr>
              <a:t> Fil </a:t>
            </a:r>
            <a:r>
              <a:rPr lang="en-US" sz="4000" b="1" dirty="0" err="1">
                <a:ln>
                  <a:solidFill>
                    <a:srgbClr val="C00000"/>
                  </a:solidFill>
                </a:ln>
                <a:solidFill>
                  <a:srgbClr val="C00000"/>
                </a:solidFill>
                <a:latin typeface="Arial Black" panose="020B0604020202020204" pitchFamily="34" charset="0"/>
                <a:cs typeface="Arial Black" panose="020B0604020202020204" pitchFamily="34" charset="0"/>
              </a:rPr>
              <a:t>Ard</a:t>
            </a:r>
            <a:endParaRPr lang="en-US" sz="4000" b="1" dirty="0">
              <a:ln>
                <a:solidFill>
                  <a:srgbClr val="C00000"/>
                </a:solidFill>
              </a:ln>
              <a:solidFill>
                <a:srgbClr val="C00000"/>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32738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64" y="246206"/>
            <a:ext cx="11727873" cy="6240858"/>
          </a:xfrm>
        </p:spPr>
        <p:txBody>
          <a:bodyPr anchor="b">
            <a:normAutofit lnSpcReduction="10000"/>
          </a:bodyPr>
          <a:lstStyle/>
          <a:p>
            <a:pPr marL="0" indent="0" algn="ctr">
              <a:buNone/>
            </a:pPr>
            <a:r>
              <a:rPr lang="en-US" sz="11500" dirty="0" err="1">
                <a:effectLst>
                  <a:glow rad="228600">
                    <a:schemeClr val="accent5">
                      <a:satMod val="175000"/>
                      <a:alpha val="40000"/>
                    </a:schemeClr>
                  </a:glow>
                </a:effectLst>
                <a:latin typeface="Comic Sans MS" panose="030F0702030302020204" pitchFamily="66" charset="0"/>
              </a:rPr>
              <a:t>Fasad</a:t>
            </a:r>
            <a:r>
              <a:rPr lang="en-US" sz="11500" dirty="0">
                <a:effectLst>
                  <a:glow rad="228600">
                    <a:schemeClr val="accent5">
                      <a:satMod val="175000"/>
                      <a:alpha val="40000"/>
                    </a:schemeClr>
                  </a:glow>
                </a:effectLst>
                <a:latin typeface="Comic Sans MS" panose="030F0702030302020204" pitchFamily="66" charset="0"/>
              </a:rPr>
              <a:t> Fil </a:t>
            </a:r>
            <a:r>
              <a:rPr lang="en-US" sz="11500" dirty="0" err="1">
                <a:effectLst>
                  <a:glow rad="228600">
                    <a:schemeClr val="accent5">
                      <a:satMod val="175000"/>
                      <a:alpha val="40000"/>
                    </a:schemeClr>
                  </a:glow>
                </a:effectLst>
                <a:latin typeface="Comic Sans MS" panose="030F0702030302020204" pitchFamily="66" charset="0"/>
              </a:rPr>
              <a:t>Ardh</a:t>
            </a:r>
            <a:endParaRPr lang="en-US" sz="11500" dirty="0">
              <a:effectLst>
                <a:glow rad="228600">
                  <a:schemeClr val="accent5">
                    <a:satMod val="175000"/>
                    <a:alpha val="40000"/>
                  </a:schemeClr>
                </a:glow>
              </a:effectLst>
              <a:latin typeface="Comic Sans MS" panose="030F0702030302020204" pitchFamily="66" charset="0"/>
            </a:endParaRPr>
          </a:p>
          <a:p>
            <a:pPr marL="0" indent="0" algn="ctr">
              <a:buNone/>
            </a:pPr>
            <a:endParaRPr lang="en-US" dirty="0"/>
          </a:p>
          <a:p>
            <a:pPr marL="0" indent="0" algn="ctr">
              <a:buNone/>
            </a:pPr>
            <a:r>
              <a:rPr lang="ar-AE" sz="19900" dirty="0">
                <a:solidFill>
                  <a:srgbClr val="FF0000"/>
                </a:solidFill>
                <a:latin typeface="Jameel Noori Nastaleeq" panose="02000503000000020004" pitchFamily="2" charset="-78"/>
                <a:cs typeface="Jameel Noori Nastaleeq" panose="02000503000000020004" pitchFamily="2" charset="-78"/>
              </a:rPr>
              <a:t>فساد فى الأرض</a:t>
            </a:r>
            <a:endParaRPr lang="en-US" sz="19900" dirty="0">
              <a:solidFill>
                <a:srgbClr val="FF0000"/>
              </a:solidFill>
              <a:latin typeface="Jameel Noori Nastaleeq" panose="02000503000000020004" pitchFamily="2" charset="-78"/>
              <a:cs typeface="Jameel Noori Nastaleeq" panose="02000503000000020004" pitchFamily="2" charset="-78"/>
            </a:endParaRPr>
          </a:p>
          <a:p>
            <a:pPr marL="0" indent="0" algn="ctr">
              <a:buNone/>
            </a:pPr>
            <a:r>
              <a:rPr lang="en-US" sz="8600" b="1" dirty="0">
                <a:solidFill>
                  <a:srgbClr val="7030A0"/>
                </a:solidFill>
                <a:latin typeface="Arial" panose="020B0604020202020204" pitchFamily="34" charset="0"/>
                <a:cs typeface="Arial" panose="020B0604020202020204" pitchFamily="34" charset="0"/>
              </a:rPr>
              <a:t>Greediness &amp; Poverty</a:t>
            </a:r>
            <a:endParaRPr lang="ar-AE" sz="8600" b="1" dirty="0">
              <a:solidFill>
                <a:srgbClr val="7030A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5</a:t>
            </a:fld>
            <a:endParaRPr lang="en-US"/>
          </a:p>
        </p:txBody>
      </p:sp>
    </p:spTree>
    <p:extLst>
      <p:ext uri="{BB962C8B-B14F-4D97-AF65-F5344CB8AC3E}">
        <p14:creationId xmlns:p14="http://schemas.microsoft.com/office/powerpoint/2010/main" val="423158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98474" y="68263"/>
            <a:ext cx="11971606" cy="6721474"/>
          </a:xfrm>
        </p:spPr>
        <p:txBody>
          <a:bodyPr anchor="ctr">
            <a:normAutofit/>
          </a:bodyPr>
          <a:lstStyle/>
          <a:p>
            <a:pPr marL="55562" indent="0" algn="ctr">
              <a:buNone/>
            </a:pPr>
            <a:r>
              <a:rPr lang="en-US" sz="9600" dirty="0">
                <a:solidFill>
                  <a:srgbClr val="FF0000"/>
                </a:solidFill>
                <a:latin typeface="Aharoni" panose="02010803020104030203" pitchFamily="2" charset="-79"/>
                <a:ea typeface="AVGmdBU" panose="02000600000000000000" pitchFamily="2" charset="-128"/>
                <a:cs typeface="Aharoni" panose="02010803020104030203" pitchFamily="2" charset="-79"/>
              </a:rPr>
              <a:t>Greediness and Poverty creates the</a:t>
            </a:r>
          </a:p>
          <a:p>
            <a:pPr marL="0" indent="0" algn="ctr">
              <a:buNone/>
            </a:pPr>
            <a:r>
              <a:rPr lang="en-US" sz="16600" dirty="0">
                <a:solidFill>
                  <a:srgbClr val="FFFF00"/>
                </a:solidFill>
                <a:latin typeface="Andalus" panose="02020603050405020304" pitchFamily="18" charset="-78"/>
                <a:cs typeface="Andalus" panose="02020603050405020304" pitchFamily="18" charset="-78"/>
              </a:rPr>
              <a:t>DISTANCE</a:t>
            </a:r>
            <a:endParaRPr lang="en-US" sz="8800" dirty="0">
              <a:solidFill>
                <a:srgbClr val="FFFF00"/>
              </a:solidFill>
              <a:latin typeface="Andalus" panose="02020603050405020304" pitchFamily="18" charset="-78"/>
              <a:cs typeface="Andalus" panose="02020603050405020304" pitchFamily="18" charset="-78"/>
            </a:endParaRPr>
          </a:p>
        </p:txBody>
      </p:sp>
      <p:sp>
        <p:nvSpPr>
          <p:cNvPr id="4" name="Footer Placeholder 3"/>
          <p:cNvSpPr>
            <a:spLocks noGrp="1"/>
          </p:cNvSpPr>
          <p:nvPr>
            <p:ph type="ftr" sz="quarter" idx="11"/>
          </p:nvPr>
        </p:nvSpPr>
        <p:spPr>
          <a:xfrm>
            <a:off x="2403762" y="6356350"/>
            <a:ext cx="4114800" cy="365125"/>
          </a:xfrm>
        </p:spPr>
        <p:txBody>
          <a:bodyPr/>
          <a:lstStyle/>
          <a:p>
            <a:r>
              <a:rPr lang="en-US" dirty="0">
                <a:solidFill>
                  <a:schemeClr val="bg1"/>
                </a:solidFill>
              </a:rPr>
              <a:t>Mufti Aziz Ur </a:t>
            </a:r>
            <a:r>
              <a:rPr lang="en-US" dirty="0" err="1">
                <a:solidFill>
                  <a:schemeClr val="bg1"/>
                </a:solidFill>
              </a:rPr>
              <a:t>Rehman</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D3FCAAFE-5534-4CF9-983C-307EA9D50C76}"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133140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3" y="195980"/>
            <a:ext cx="11745193" cy="1325563"/>
          </a:xfrm>
        </p:spPr>
        <p:txBody>
          <a:bodyPr>
            <a:noAutofit/>
          </a:bodyPr>
          <a:lstStyle/>
          <a:p>
            <a:pPr algn="ctr"/>
            <a:r>
              <a:rPr lang="en-US" sz="6600" dirty="0">
                <a:solidFill>
                  <a:srgbClr val="FF33CC"/>
                </a:solidFill>
                <a:latin typeface="Aharoni" panose="02010803020104030203" pitchFamily="2" charset="-79"/>
                <a:cs typeface="Aharoni" panose="02010803020104030203" pitchFamily="2" charset="-79"/>
              </a:rPr>
              <a:t>Classification of Rich &amp; Poor</a:t>
            </a:r>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7</a:t>
            </a:fld>
            <a:endParaRPr lang="en-US"/>
          </a:p>
        </p:txBody>
      </p:sp>
      <p:pic>
        <p:nvPicPr>
          <p:cNvPr id="1026" name="Picture 2" descr="http://i.dailymail.co.uk/i/pix/2013/09/16/article-2421829-1BDB4B9C000005DC-174_634x324.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680"/>
          <a:stretch/>
        </p:blipFill>
        <p:spPr bwMode="auto">
          <a:xfrm>
            <a:off x="204355" y="1510145"/>
            <a:ext cx="11783291" cy="521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8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8766"/>
          </a:xfrm>
        </p:spPr>
        <p:txBody>
          <a:bodyPr>
            <a:normAutofit/>
          </a:bodyPr>
          <a:lstStyle/>
          <a:p>
            <a:pPr algn="ctr"/>
            <a:r>
              <a:rPr lang="en-US" sz="6000" dirty="0">
                <a:solidFill>
                  <a:srgbClr val="FF0000"/>
                </a:solidFill>
                <a:latin typeface="Aharoni" panose="02010803020104030203" pitchFamily="2" charset="-79"/>
                <a:cs typeface="Aharoni" panose="02010803020104030203" pitchFamily="2" charset="-79"/>
              </a:rPr>
              <a:t>Separations of Human being</a:t>
            </a:r>
          </a:p>
        </p:txBody>
      </p:sp>
      <p:pic>
        <p:nvPicPr>
          <p:cNvPr id="6" name="Content Placeholder 5"/>
          <p:cNvPicPr>
            <a:picLocks noGrp="1" noChangeAspect="1"/>
          </p:cNvPicPr>
          <p:nvPr>
            <p:ph sz="half" idx="1"/>
          </p:nvPr>
        </p:nvPicPr>
        <p:blipFill rotWithShape="1">
          <a:blip r:embed="rId2"/>
          <a:srcRect l="8641"/>
          <a:stretch/>
        </p:blipFill>
        <p:spPr>
          <a:xfrm>
            <a:off x="263236" y="1579418"/>
            <a:ext cx="5852160" cy="4754880"/>
          </a:xfrm>
          <a:prstGeom prst="rect">
            <a:avLst/>
          </a:prstGeom>
        </p:spPr>
      </p:pic>
      <p:sp>
        <p:nvSpPr>
          <p:cNvPr id="8" name="Content Placeholder 7"/>
          <p:cNvSpPr>
            <a:spLocks noGrp="1"/>
          </p:cNvSpPr>
          <p:nvPr>
            <p:ph sz="half" idx="2"/>
          </p:nvPr>
        </p:nvSpPr>
        <p:spPr/>
        <p:txBody>
          <a:bodyPr/>
          <a:lstStyle/>
          <a:p>
            <a:endParaRPr lang="en-US"/>
          </a:p>
        </p:txBody>
      </p:sp>
      <p:sp>
        <p:nvSpPr>
          <p:cNvPr id="4" name="Footer Placeholder 3"/>
          <p:cNvSpPr>
            <a:spLocks noGrp="1"/>
          </p:cNvSpPr>
          <p:nvPr>
            <p:ph type="ftr" sz="quarter" idx="11"/>
          </p:nvPr>
        </p:nvSpPr>
        <p:spPr/>
        <p:txBody>
          <a:bodyPr/>
          <a:lstStyle/>
          <a:p>
            <a:r>
              <a:rPr lang="en-US"/>
              <a:t>Mufti Aziz Ur Rehman</a:t>
            </a:r>
          </a:p>
        </p:txBody>
      </p:sp>
      <p:sp>
        <p:nvSpPr>
          <p:cNvPr id="5" name="Slide Number Placeholder 4"/>
          <p:cNvSpPr>
            <a:spLocks noGrp="1"/>
          </p:cNvSpPr>
          <p:nvPr>
            <p:ph type="sldNum" sz="quarter" idx="12"/>
          </p:nvPr>
        </p:nvSpPr>
        <p:spPr/>
        <p:txBody>
          <a:bodyPr/>
          <a:lstStyle/>
          <a:p>
            <a:fld id="{D3FCAAFE-5534-4CF9-983C-307EA9D50C76}" type="slidenum">
              <a:rPr lang="en-US" smtClean="0"/>
              <a:t>8</a:t>
            </a:fld>
            <a:endParaRPr lang="en-US"/>
          </a:p>
        </p:txBody>
      </p:sp>
      <p:pic>
        <p:nvPicPr>
          <p:cNvPr id="7" name="Picture 6"/>
          <p:cNvPicPr>
            <a:picLocks noChangeAspect="1"/>
          </p:cNvPicPr>
          <p:nvPr/>
        </p:nvPicPr>
        <p:blipFill>
          <a:blip r:embed="rId3"/>
          <a:stretch>
            <a:fillRect/>
          </a:stretch>
        </p:blipFill>
        <p:spPr>
          <a:xfrm>
            <a:off x="6186055" y="1579418"/>
            <a:ext cx="5716201" cy="4754880"/>
          </a:xfrm>
          <a:prstGeom prst="rect">
            <a:avLst/>
          </a:prstGeom>
        </p:spPr>
      </p:pic>
      <p:sp>
        <p:nvSpPr>
          <p:cNvPr id="9" name="Pentagon 8"/>
          <p:cNvSpPr/>
          <p:nvPr/>
        </p:nvSpPr>
        <p:spPr>
          <a:xfrm rot="16200000">
            <a:off x="3636874" y="3635375"/>
            <a:ext cx="4957044" cy="429491"/>
          </a:xfrm>
          <a:prstGeom prst="homePlat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89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65759" y="1631852"/>
            <a:ext cx="11493731" cy="4909624"/>
          </a:xfrm>
        </p:spPr>
        <p:txBody>
          <a:bodyPr anchor="ctr">
            <a:normAutofit/>
          </a:bodyPr>
          <a:lstStyle/>
          <a:p>
            <a:pPr marL="0" indent="0">
              <a:buNone/>
            </a:pPr>
            <a:r>
              <a:rPr lang="en-US" sz="9600" b="1" dirty="0">
                <a:solidFill>
                  <a:srgbClr val="7030A0"/>
                </a:solidFill>
                <a:latin typeface="Arial" panose="020B0604020202020204" pitchFamily="34" charset="0"/>
                <a:cs typeface="Arial" panose="020B0604020202020204" pitchFamily="34" charset="0"/>
              </a:rPr>
              <a:t>Distance,</a:t>
            </a:r>
          </a:p>
          <a:p>
            <a:pPr marL="0" indent="0">
              <a:buNone/>
            </a:pPr>
            <a:r>
              <a:rPr lang="en-US" sz="9600" b="1" dirty="0">
                <a:solidFill>
                  <a:srgbClr val="7030A0"/>
                </a:solidFill>
                <a:latin typeface="Arial" panose="020B0604020202020204" pitchFamily="34" charset="0"/>
                <a:cs typeface="Arial" panose="020B0604020202020204" pitchFamily="34" charset="0"/>
              </a:rPr>
              <a:t>Classification</a:t>
            </a:r>
          </a:p>
          <a:p>
            <a:pPr marL="0" indent="0">
              <a:buNone/>
            </a:pPr>
            <a:r>
              <a:rPr lang="en-US" sz="9600" b="1" dirty="0">
                <a:solidFill>
                  <a:srgbClr val="7030A0"/>
                </a:solidFill>
                <a:latin typeface="Arial" panose="020B0604020202020204" pitchFamily="34" charset="0"/>
                <a:cs typeface="Arial" panose="020B0604020202020204" pitchFamily="34" charset="0"/>
              </a:rPr>
              <a:t>and Separation</a:t>
            </a:r>
          </a:p>
        </p:txBody>
      </p:sp>
      <p:sp>
        <p:nvSpPr>
          <p:cNvPr id="5" name="Footer Placeholder 4"/>
          <p:cNvSpPr>
            <a:spLocks noGrp="1"/>
          </p:cNvSpPr>
          <p:nvPr>
            <p:ph type="ftr" sz="quarter" idx="11"/>
          </p:nvPr>
        </p:nvSpPr>
        <p:spPr/>
        <p:txBody>
          <a:bodyPr/>
          <a:lstStyle/>
          <a:p>
            <a:r>
              <a:rPr lang="en-US"/>
              <a:t>Mufti Aziz Ur Rehman</a:t>
            </a:r>
          </a:p>
        </p:txBody>
      </p:sp>
      <p:sp>
        <p:nvSpPr>
          <p:cNvPr id="6" name="Slide Number Placeholder 5"/>
          <p:cNvSpPr>
            <a:spLocks noGrp="1"/>
          </p:cNvSpPr>
          <p:nvPr>
            <p:ph type="sldNum" sz="quarter" idx="12"/>
          </p:nvPr>
        </p:nvSpPr>
        <p:spPr/>
        <p:txBody>
          <a:bodyPr/>
          <a:lstStyle/>
          <a:p>
            <a:fld id="{D3FCAAFE-5534-4CF9-983C-307EA9D50C76}" type="slidenum">
              <a:rPr lang="en-US" smtClean="0"/>
              <a:t>9</a:t>
            </a:fld>
            <a:endParaRPr lang="en-US"/>
          </a:p>
        </p:txBody>
      </p:sp>
      <p:sp>
        <p:nvSpPr>
          <p:cNvPr id="2" name="TextBox 1">
            <a:extLst>
              <a:ext uri="{FF2B5EF4-FFF2-40B4-BE49-F238E27FC236}">
                <a16:creationId xmlns:a16="http://schemas.microsoft.com/office/drawing/2014/main" id="{9EF70221-2D6B-9749-BB7D-C4F22AD32A29}"/>
              </a:ext>
            </a:extLst>
          </p:cNvPr>
          <p:cNvSpPr txBox="1"/>
          <p:nvPr/>
        </p:nvSpPr>
        <p:spPr>
          <a:xfrm>
            <a:off x="365759" y="316524"/>
            <a:ext cx="10466363"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The simple example of </a:t>
            </a:r>
          </a:p>
        </p:txBody>
      </p:sp>
    </p:spTree>
    <p:extLst>
      <p:ext uri="{BB962C8B-B14F-4D97-AF65-F5344CB8AC3E}">
        <p14:creationId xmlns:p14="http://schemas.microsoft.com/office/powerpoint/2010/main" val="961024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486</Words>
  <Application>Microsoft Macintosh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22</vt:i4>
      </vt:variant>
    </vt:vector>
  </HeadingPairs>
  <TitlesOfParts>
    <vt:vector size="40" baseType="lpstr">
      <vt:lpstr>Aharoni</vt:lpstr>
      <vt:lpstr>Andalus</vt:lpstr>
      <vt:lpstr>Aparajita</vt:lpstr>
      <vt:lpstr>Arabic Typesetting</vt:lpstr>
      <vt:lpstr>Arial</vt:lpstr>
      <vt:lpstr>Arial Black</vt:lpstr>
      <vt:lpstr>Bodoni MT Black</vt:lpstr>
      <vt:lpstr>Britannic Bold</vt:lpstr>
      <vt:lpstr>Calibri</vt:lpstr>
      <vt:lpstr>Calibri Light</vt:lpstr>
      <vt:lpstr>Century Gothic</vt:lpstr>
      <vt:lpstr>Comic Sans MS</vt:lpstr>
      <vt:lpstr>Freestyle Script</vt:lpstr>
      <vt:lpstr>Jameel Noori Nastaleeq</vt:lpstr>
      <vt:lpstr>Wingdings</vt:lpstr>
      <vt:lpstr>Office Theme</vt:lpstr>
      <vt:lpstr>1_Office Theme</vt:lpstr>
      <vt:lpstr>2_Office Theme</vt:lpstr>
      <vt:lpstr>PowerPoint Presentation</vt:lpstr>
      <vt:lpstr>PowerPoint Presentation</vt:lpstr>
      <vt:lpstr>PowerPoint Presentation</vt:lpstr>
      <vt:lpstr>Today’s Civilizational Challenges</vt:lpstr>
      <vt:lpstr>PowerPoint Presentation</vt:lpstr>
      <vt:lpstr>PowerPoint Presentation</vt:lpstr>
      <vt:lpstr>Classification of Rich &amp; Poor</vt:lpstr>
      <vt:lpstr>Separations of Human 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recommend;</vt:lpstr>
      <vt:lpstr>PowerPoint Presentation</vt:lpstr>
      <vt:lpstr>PowerPoint Presentation</vt:lpstr>
      <vt:lpstr>A simple  and sweet solution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 Ur Rehman</dc:creator>
  <cp:lastModifiedBy>Aziz Ur Rehman</cp:lastModifiedBy>
  <cp:revision>2</cp:revision>
  <dcterms:created xsi:type="dcterms:W3CDTF">2018-11-24T15:41:32Z</dcterms:created>
  <dcterms:modified xsi:type="dcterms:W3CDTF">2018-11-24T15:55:10Z</dcterms:modified>
</cp:coreProperties>
</file>